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3" r:id="rId1"/>
  </p:sldMasterIdLst>
  <p:notesMasterIdLst>
    <p:notesMasterId r:id="rId8"/>
  </p:notesMasterIdLst>
  <p:sldIdLst>
    <p:sldId id="256" r:id="rId2"/>
    <p:sldId id="258" r:id="rId3"/>
    <p:sldId id="257" r:id="rId4"/>
    <p:sldId id="261" r:id="rId5"/>
    <p:sldId id="262" r:id="rId6"/>
    <p:sldId id="260" r:id="rId7"/>
  </p:sldIdLst>
  <p:sldSz cx="9144000" cy="6858000" type="screen4x3"/>
  <p:notesSz cx="6858000" cy="9144000"/>
  <p:embeddedFontLst>
    <p:embeddedFont>
      <p:font typeface="Open Sans" panose="020B060603050402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6"/>
    <p:restoredTop sz="94694"/>
  </p:normalViewPr>
  <p:slideViewPr>
    <p:cSldViewPr snapToGrid="0">
      <p:cViewPr varScale="1">
        <p:scale>
          <a:sx n="121" d="100"/>
          <a:sy n="121" d="100"/>
        </p:scale>
        <p:origin x="76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nghamtonsa.org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5926800"/>
          </a:xfrm>
          <a:prstGeom prst="rect">
            <a:avLst/>
          </a:prstGeom>
          <a:solidFill>
            <a:srgbClr val="005A43"/>
          </a:solidFill>
          <a:ln w="9525" cap="flat" cmpd="sng">
            <a:solidFill>
              <a:srgbClr val="005A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997194"/>
            <a:ext cx="8520600" cy="80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Open Sans"/>
              <a:buNone/>
              <a:defRPr sz="4000" b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1850328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pen Sans"/>
              <a:buNone/>
              <a:defRPr sz="28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" name="Google Shape;13;p2"/>
          <p:cNvSpPr txBox="1"/>
          <p:nvPr/>
        </p:nvSpPr>
        <p:spPr>
          <a:xfrm>
            <a:off x="76200" y="6068800"/>
            <a:ext cx="8667000" cy="6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Student Association of Binghamton University, Inc.</a:t>
            </a:r>
            <a:endParaRPr sz="20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UUW 203  |  (607) 777-7777  |  </a:t>
            </a:r>
            <a:r>
              <a:rPr lang="en" sz="1500">
                <a:solidFill>
                  <a:schemeClr val="dk1"/>
                </a:solidFill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binghamtonsa.org</a:t>
            </a:r>
            <a:endParaRPr sz="15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40575" y="6047563"/>
            <a:ext cx="1300625" cy="71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14125" y="2654275"/>
            <a:ext cx="2715768" cy="2715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005A43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13" y="1295738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Open Sans"/>
              <a:buNone/>
              <a:defRPr sz="4000" b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18" name="Google Shape;18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214125" y="2654275"/>
            <a:ext cx="2715768" cy="2715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9" name="Google Shape;29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2478" y="6244400"/>
            <a:ext cx="950631" cy="523975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5"/>
          <p:cNvSpPr/>
          <p:nvPr/>
        </p:nvSpPr>
        <p:spPr>
          <a:xfrm>
            <a:off x="0" y="329250"/>
            <a:ext cx="9144000" cy="1207200"/>
          </a:xfrm>
          <a:prstGeom prst="rect">
            <a:avLst/>
          </a:prstGeom>
          <a:solidFill>
            <a:srgbClr val="005A43"/>
          </a:solidFill>
          <a:ln w="76200" cap="flat" cmpd="sng">
            <a:solidFill>
              <a:srgbClr val="54857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pen Sans"/>
              <a:buNone/>
              <a:defRPr b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pic>
        <p:nvPicPr>
          <p:cNvPr id="32" name="Google Shape;32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79913" y="6093913"/>
            <a:ext cx="685800" cy="68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uc?export=download&amp;id=18y7BGcP2sI1qVVAyL5xcaZ7R3rSRu5uN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onsentfirst.troopers.ny.gov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nyscasa.org/responding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hamton.edu/police/sexual-assault-anonymous-report.html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F4494-EF77-916E-3E8B-3A6E03812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Anonymous Resources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0DC57F-3B5B-8D4E-8E4F-D01B7F4C7BC7}"/>
              </a:ext>
            </a:extLst>
          </p:cNvPr>
          <p:cNvSpPr txBox="1"/>
          <p:nvPr/>
        </p:nvSpPr>
        <p:spPr>
          <a:xfrm>
            <a:off x="0" y="2110261"/>
            <a:ext cx="914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Click the logo below to begin; use your arrow keys to navigate; all green/underlined text is hyperlinked.</a:t>
            </a:r>
          </a:p>
        </p:txBody>
      </p:sp>
    </p:spTree>
    <p:extLst>
      <p:ext uri="{BB962C8B-B14F-4D97-AF65-F5344CB8AC3E}">
        <p14:creationId xmlns:p14="http://schemas.microsoft.com/office/powerpoint/2010/main" val="33093210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020232-3A46-89B1-0B45-C802FB64F2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01363-AED5-C0A3-2576-E5B6DBC2A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“anonymous” resource?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2EE4197-53B9-C02F-0046-9E1978A52419}"/>
              </a:ext>
            </a:extLst>
          </p:cNvPr>
          <p:cNvSpPr txBox="1">
            <a:spLocks/>
          </p:cNvSpPr>
          <p:nvPr/>
        </p:nvSpPr>
        <p:spPr>
          <a:xfrm>
            <a:off x="0" y="1647263"/>
            <a:ext cx="9144000" cy="3563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pen Sans"/>
              <a:buNone/>
              <a:defRPr sz="28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b="0" dirty="0">
                <a:solidFill>
                  <a:schemeClr val="tx1"/>
                </a:solidFill>
              </a:rPr>
              <a:t>For an </a:t>
            </a:r>
            <a:r>
              <a:rPr lang="en-US" sz="4000" b="0" u="sng" dirty="0">
                <a:solidFill>
                  <a:schemeClr val="tx1"/>
                </a:solidFill>
              </a:rPr>
              <a:t>ANONYMOUS</a:t>
            </a:r>
            <a:r>
              <a:rPr lang="en-US" b="0" dirty="0">
                <a:solidFill>
                  <a:schemeClr val="tx1"/>
                </a:solidFill>
              </a:rPr>
              <a:t> resource, </a:t>
            </a:r>
            <a:r>
              <a:rPr lang="en-US" sz="4000" b="0" i="1" dirty="0">
                <a:solidFill>
                  <a:schemeClr val="tx1"/>
                </a:solidFill>
              </a:rPr>
              <a:t>your identity remains unknown to the resource</a:t>
            </a:r>
            <a:r>
              <a:rPr lang="en-US" b="0" dirty="0">
                <a:solidFill>
                  <a:schemeClr val="tx1"/>
                </a:solidFill>
              </a:rPr>
              <a:t>; this may limit the extent to which the resource is able to investigate and/or address the complaint.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65368D-D161-C19A-AF37-252597CF53DA}"/>
              </a:ext>
            </a:extLst>
          </p:cNvPr>
          <p:cNvSpPr txBox="1"/>
          <p:nvPr/>
        </p:nvSpPr>
        <p:spPr>
          <a:xfrm>
            <a:off x="0" y="5347244"/>
            <a:ext cx="914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>
                <a:solidFill>
                  <a:srgbClr val="005A4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download a list of anonymous resources.</a:t>
            </a:r>
            <a:endParaRPr lang="en-US" u="sng" dirty="0">
              <a:solidFill>
                <a:srgbClr val="005A4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187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5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90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5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6C851-55A4-319C-C29E-01D761233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ANONYMOUS RESOURCES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1DCAE12-F4EB-79AC-86DE-5B60C00FE922}"/>
              </a:ext>
            </a:extLst>
          </p:cNvPr>
          <p:cNvSpPr txBox="1">
            <a:spLocks/>
          </p:cNvSpPr>
          <p:nvPr/>
        </p:nvSpPr>
        <p:spPr>
          <a:xfrm>
            <a:off x="68317" y="1647263"/>
            <a:ext cx="9007366" cy="3563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pen Sans"/>
              <a:buNone/>
              <a:defRPr sz="28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000" b="0" dirty="0">
                <a:solidFill>
                  <a:srgbClr val="005A43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Campus Sexual Assault Victims Unit</a:t>
            </a:r>
            <a:endParaRPr lang="en-US" sz="4000" b="0" dirty="0">
              <a:solidFill>
                <a:srgbClr val="005A43"/>
              </a:solidFill>
            </a:endParaRPr>
          </a:p>
          <a:p>
            <a:r>
              <a:rPr lang="en-US" sz="1600" b="0" dirty="0">
                <a:solidFill>
                  <a:schemeClr val="tx1"/>
                </a:solidFill>
              </a:rPr>
              <a:t>📞</a:t>
            </a:r>
            <a:r>
              <a:rPr lang="en-US" sz="2500" b="0" dirty="0">
                <a:solidFill>
                  <a:schemeClr val="tx1"/>
                </a:solidFill>
              </a:rPr>
              <a:t> 1-800-942-6906 </a:t>
            </a:r>
            <a:r>
              <a:rPr lang="en-US" sz="1600" b="0" dirty="0">
                <a:solidFill>
                  <a:schemeClr val="tx1"/>
                </a:solidFill>
              </a:rPr>
              <a:t>📞</a:t>
            </a:r>
            <a:endParaRPr lang="en-US" sz="1600" b="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371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BF70AE-D890-34F6-0F81-09ED824C17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104C7-7DED-C69F-5B7A-C46352493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ANONYMOUS RESOURCES </a:t>
            </a:r>
            <a:r>
              <a:rPr lang="en-US" sz="1200" b="0" dirty="0"/>
              <a:t>(cont.)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01C5F49-50BF-F532-1C5E-778EA20C11D5}"/>
              </a:ext>
            </a:extLst>
          </p:cNvPr>
          <p:cNvSpPr txBox="1">
            <a:spLocks/>
          </p:cNvSpPr>
          <p:nvPr/>
        </p:nvSpPr>
        <p:spPr>
          <a:xfrm>
            <a:off x="68317" y="1647262"/>
            <a:ext cx="9007366" cy="4448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pen Sans"/>
              <a:buNone/>
              <a:defRPr sz="28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000" b="0" dirty="0">
                <a:solidFill>
                  <a:srgbClr val="005A43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New York State Hotline for Sexual Assault and Domestic Violence</a:t>
            </a:r>
            <a:endParaRPr lang="en-US" sz="4000" b="0" dirty="0">
              <a:solidFill>
                <a:srgbClr val="005A43"/>
              </a:solidFill>
            </a:endParaRPr>
          </a:p>
          <a:p>
            <a:r>
              <a:rPr lang="en-US" sz="1600" b="0" dirty="0">
                <a:solidFill>
                  <a:schemeClr val="tx1"/>
                </a:solidFill>
              </a:rPr>
              <a:t>📞</a:t>
            </a:r>
            <a:r>
              <a:rPr lang="en-US" sz="2500" b="0" dirty="0">
                <a:solidFill>
                  <a:schemeClr val="tx1"/>
                </a:solidFill>
              </a:rPr>
              <a:t> 1-800-942-6906 </a:t>
            </a:r>
            <a:r>
              <a:rPr lang="en-US" sz="1600" b="0" dirty="0">
                <a:solidFill>
                  <a:schemeClr val="tx1"/>
                </a:solidFill>
              </a:rPr>
              <a:t>📞</a:t>
            </a:r>
          </a:p>
          <a:p>
            <a:endParaRPr lang="en-US" sz="1600" b="0" u="sng" dirty="0">
              <a:solidFill>
                <a:schemeClr val="tx1"/>
              </a:solidFill>
            </a:endParaRPr>
          </a:p>
          <a:p>
            <a:pPr algn="just"/>
            <a:r>
              <a:rPr lang="en-US" sz="2500" b="0" i="1" dirty="0">
                <a:solidFill>
                  <a:srgbClr val="000000"/>
                </a:solidFill>
                <a:effectLst/>
              </a:rPr>
              <a:t>This free, confidential hotline is answered 24/7 by trained victim advocates who can provide you with information and crisis counseling on the phone. If you need or want in-person or follow-up services, you will be referred to your local rape crisis program for those services.</a:t>
            </a:r>
            <a:endParaRPr lang="en-US" sz="2500" b="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7807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5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1D620A-2FF9-27DE-2E17-88B60CF31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C4000-5D54-97D8-8FCA-402AC99FA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ANONYMOUS RESOURCES </a:t>
            </a:r>
            <a:r>
              <a:rPr lang="en-US" sz="1200" b="0" dirty="0"/>
              <a:t>(cont.)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E9A4161-747F-2B59-E497-60CAC62F99C4}"/>
              </a:ext>
            </a:extLst>
          </p:cNvPr>
          <p:cNvSpPr txBox="1">
            <a:spLocks/>
          </p:cNvSpPr>
          <p:nvPr/>
        </p:nvSpPr>
        <p:spPr>
          <a:xfrm>
            <a:off x="68317" y="1647262"/>
            <a:ext cx="9007366" cy="4448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Open Sans"/>
              <a:buNone/>
              <a:defRPr sz="28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4000" b="0" dirty="0">
                <a:solidFill>
                  <a:srgbClr val="005A43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Title IX Online Form</a:t>
            </a:r>
            <a:endParaRPr lang="en-US" sz="4000" b="0" dirty="0">
              <a:solidFill>
                <a:srgbClr val="005A43"/>
              </a:solidFill>
            </a:endParaRPr>
          </a:p>
          <a:p>
            <a:endParaRPr lang="en-US" sz="1600" b="0" u="sng" dirty="0">
              <a:solidFill>
                <a:schemeClr val="tx1"/>
              </a:solidFill>
            </a:endParaRPr>
          </a:p>
          <a:p>
            <a:pPr algn="l"/>
            <a:r>
              <a:rPr lang="en-US" sz="2500" b="0" i="1" dirty="0">
                <a:solidFill>
                  <a:srgbClr val="000000"/>
                </a:solidFill>
              </a:rPr>
              <a:t>This form is for reporting incidents of dating violence, domestic violence, stalking, sexual assault, sexual harassment/discrimination to the Title IX Office.</a:t>
            </a:r>
            <a:endParaRPr lang="en-US" sz="2500" b="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1182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5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119233-561E-2E4B-D81C-E41BFF6C06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D0D62-0C39-8898-BACD-A6337D0A1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95738"/>
            <a:ext cx="8832313" cy="1122300"/>
          </a:xfrm>
        </p:spPr>
        <p:txBody>
          <a:bodyPr>
            <a:normAutofit fontScale="90000"/>
          </a:bodyPr>
          <a:lstStyle/>
          <a:p>
            <a:r>
              <a:rPr lang="en-US" dirty="0"/>
              <a:t>Explore other tabs on this webpage to learn about more resources!</a:t>
            </a:r>
          </a:p>
        </p:txBody>
      </p:sp>
    </p:spTree>
    <p:extLst>
      <p:ext uri="{BB962C8B-B14F-4D97-AF65-F5344CB8AC3E}">
        <p14:creationId xmlns:p14="http://schemas.microsoft.com/office/powerpoint/2010/main" val="37415010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A Conduct Advocat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hat are the different types of resources that are available UPDATED" id="{DBF54232-123E-944B-9308-4397A367AEBB}" vid="{D0FCA58B-584F-D645-830F-BFBE41412CE1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201</Words>
  <Application>Microsoft Macintosh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Open Sans</vt:lpstr>
      <vt:lpstr>SA Conduct Advocates</vt:lpstr>
      <vt:lpstr>Anonymous Resources</vt:lpstr>
      <vt:lpstr>What is an “anonymous” resource?</vt:lpstr>
      <vt:lpstr>ANONYMOUS RESOURCES</vt:lpstr>
      <vt:lpstr>ANONYMOUS RESOURCES (cont.)</vt:lpstr>
      <vt:lpstr>ANONYMOUS RESOURCES (cont.)</vt:lpstr>
      <vt:lpstr>Explore other tabs on this webpage to learn about more resources!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Frank H. Rizzo</cp:lastModifiedBy>
  <cp:revision>6</cp:revision>
  <dcterms:modified xsi:type="dcterms:W3CDTF">2024-10-03T19:22:29Z</dcterms:modified>
</cp:coreProperties>
</file>