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3" r:id="rId1"/>
  </p:sldMasterIdLst>
  <p:notesMasterIdLst>
    <p:notesMasterId r:id="rId7"/>
  </p:notes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embeddedFontLst>
    <p:embeddedFont>
      <p:font typeface="Open Sans" panose="020B0606030504020204" pitchFamily="34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08"/>
    <p:restoredTop sz="94694"/>
  </p:normalViewPr>
  <p:slideViewPr>
    <p:cSldViewPr snapToGrid="0">
      <p:cViewPr varScale="1">
        <p:scale>
          <a:sx n="121" d="100"/>
          <a:sy n="121" d="100"/>
        </p:scale>
        <p:origin x="1968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3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binghamtonsa.org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5926800"/>
          </a:xfrm>
          <a:prstGeom prst="rect">
            <a:avLst/>
          </a:prstGeom>
          <a:solidFill>
            <a:srgbClr val="005A43"/>
          </a:solidFill>
          <a:ln w="9525" cap="flat" cmpd="sng">
            <a:solidFill>
              <a:srgbClr val="005A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0" y="997194"/>
            <a:ext cx="8520600" cy="80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Open Sans"/>
              <a:buNone/>
              <a:defRPr sz="4000" b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1850328"/>
            <a:ext cx="8520600" cy="62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Open Sans"/>
              <a:buNone/>
              <a:defRPr sz="28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3" name="Google Shape;13;p2"/>
          <p:cNvSpPr txBox="1"/>
          <p:nvPr/>
        </p:nvSpPr>
        <p:spPr>
          <a:xfrm>
            <a:off x="76200" y="6068800"/>
            <a:ext cx="8667000" cy="67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Student Association of Binghamton University, Inc.</a:t>
            </a:r>
            <a:endParaRPr sz="2000" b="1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UUW 203  |  (607) 777-7777  |  </a:t>
            </a:r>
            <a:r>
              <a:rPr lang="en" sz="1500">
                <a:solidFill>
                  <a:schemeClr val="dk1"/>
                </a:solidFill>
                <a:uFill>
                  <a:noFill/>
                </a:uFill>
                <a:latin typeface="Open Sans"/>
                <a:ea typeface="Open Sans"/>
                <a:cs typeface="Open Sans"/>
                <a:sym typeface="Open San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binghamtonsa.org</a:t>
            </a:r>
            <a:endParaRPr sz="15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4" name="Google Shape;14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40575" y="6047563"/>
            <a:ext cx="1300625" cy="712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5;p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14125" y="2654275"/>
            <a:ext cx="2715768" cy="27157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rgbClr val="005A43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311713" y="1295738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Open Sans"/>
              <a:buNone/>
              <a:defRPr sz="4000" b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pic>
        <p:nvPicPr>
          <p:cNvPr id="18" name="Google Shape;18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214125" y="2654275"/>
            <a:ext cx="2715768" cy="27157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9" name="Google Shape;29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32478" y="6244400"/>
            <a:ext cx="950631" cy="523975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5"/>
          <p:cNvSpPr/>
          <p:nvPr/>
        </p:nvSpPr>
        <p:spPr>
          <a:xfrm>
            <a:off x="0" y="329250"/>
            <a:ext cx="9144000" cy="1207200"/>
          </a:xfrm>
          <a:prstGeom prst="rect">
            <a:avLst/>
          </a:prstGeom>
          <a:solidFill>
            <a:srgbClr val="005A43"/>
          </a:solidFill>
          <a:ln w="76200" cap="flat" cmpd="sng">
            <a:solidFill>
              <a:srgbClr val="54857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Open Sans"/>
              <a:buNone/>
              <a:defRPr b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pic>
        <p:nvPicPr>
          <p:cNvPr id="32" name="Google Shape;32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79913" y="6093913"/>
            <a:ext cx="685800" cy="68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</p:sldLayoutIdLst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F4494-EF77-916E-3E8B-3A6E03812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Types of Available Resources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8B347E-789E-A556-5655-18E0CBB10969}"/>
              </a:ext>
            </a:extLst>
          </p:cNvPr>
          <p:cNvSpPr txBox="1"/>
          <p:nvPr/>
        </p:nvSpPr>
        <p:spPr>
          <a:xfrm>
            <a:off x="0" y="2110261"/>
            <a:ext cx="91439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Click the logo below to begin; use your arrow keys to navigate.</a:t>
            </a:r>
          </a:p>
        </p:txBody>
      </p:sp>
    </p:spTree>
    <p:extLst>
      <p:ext uri="{BB962C8B-B14F-4D97-AF65-F5344CB8AC3E}">
        <p14:creationId xmlns:p14="http://schemas.microsoft.com/office/powerpoint/2010/main" val="3309321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020232-3A46-89B1-0B45-C802FB64F2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01363-AED5-C0A3-2576-E5B6DBC2A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Anonymous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2EE4197-53B9-C02F-0046-9E1978A52419}"/>
              </a:ext>
            </a:extLst>
          </p:cNvPr>
          <p:cNvSpPr txBox="1">
            <a:spLocks/>
          </p:cNvSpPr>
          <p:nvPr/>
        </p:nvSpPr>
        <p:spPr>
          <a:xfrm>
            <a:off x="0" y="1647263"/>
            <a:ext cx="9144000" cy="35634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Open Sans"/>
              <a:buNone/>
              <a:defRPr sz="28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b="0" dirty="0">
                <a:solidFill>
                  <a:schemeClr val="tx1"/>
                </a:solidFill>
              </a:rPr>
              <a:t>For an </a:t>
            </a:r>
            <a:r>
              <a:rPr lang="en-US" sz="4000" b="0" u="sng" dirty="0">
                <a:solidFill>
                  <a:schemeClr val="tx1"/>
                </a:solidFill>
              </a:rPr>
              <a:t>ANONYMOUS</a:t>
            </a:r>
            <a:r>
              <a:rPr lang="en-US" b="0" dirty="0">
                <a:solidFill>
                  <a:schemeClr val="tx1"/>
                </a:solidFill>
              </a:rPr>
              <a:t> resource, </a:t>
            </a:r>
            <a:r>
              <a:rPr lang="en-US" sz="4000" b="0" i="1" dirty="0">
                <a:solidFill>
                  <a:schemeClr val="tx1"/>
                </a:solidFill>
              </a:rPr>
              <a:t>your identity remains unknown to the resource</a:t>
            </a:r>
            <a:r>
              <a:rPr lang="en-US" b="0" dirty="0">
                <a:solidFill>
                  <a:schemeClr val="tx1"/>
                </a:solidFill>
              </a:rPr>
              <a:t>; this may limit the extent to which the resource is able to investigate and/or address the complaint.</a:t>
            </a:r>
          </a:p>
        </p:txBody>
      </p:sp>
    </p:spTree>
    <p:extLst>
      <p:ext uri="{BB962C8B-B14F-4D97-AF65-F5344CB8AC3E}">
        <p14:creationId xmlns:p14="http://schemas.microsoft.com/office/powerpoint/2010/main" val="247218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5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6C851-55A4-319C-C29E-01D761233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Confidential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1DCAE12-F4EB-79AC-86DE-5B60C00FE922}"/>
              </a:ext>
            </a:extLst>
          </p:cNvPr>
          <p:cNvSpPr txBox="1">
            <a:spLocks/>
          </p:cNvSpPr>
          <p:nvPr/>
        </p:nvSpPr>
        <p:spPr>
          <a:xfrm>
            <a:off x="311700" y="1647263"/>
            <a:ext cx="8520600" cy="35634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Open Sans"/>
              <a:buNone/>
              <a:defRPr sz="28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b="0" dirty="0">
                <a:solidFill>
                  <a:schemeClr val="tx1"/>
                </a:solidFill>
              </a:rPr>
              <a:t>For a </a:t>
            </a:r>
            <a:r>
              <a:rPr lang="en-US" sz="4000" b="0" u="sng" dirty="0">
                <a:solidFill>
                  <a:schemeClr val="tx1"/>
                </a:solidFill>
              </a:rPr>
              <a:t>CONFIDENTIAL</a:t>
            </a:r>
            <a:r>
              <a:rPr lang="en-US" b="0" dirty="0">
                <a:solidFill>
                  <a:schemeClr val="tx1"/>
                </a:solidFill>
              </a:rPr>
              <a:t> resource, </a:t>
            </a:r>
            <a:r>
              <a:rPr lang="en-US" sz="3600" b="0" dirty="0">
                <a:solidFill>
                  <a:schemeClr val="tx1"/>
                </a:solidFill>
              </a:rPr>
              <a:t>information you share remains</a:t>
            </a:r>
            <a:r>
              <a:rPr lang="en-US" b="0" dirty="0">
                <a:solidFill>
                  <a:schemeClr val="tx1"/>
                </a:solidFill>
              </a:rPr>
              <a:t> </a:t>
            </a:r>
            <a:r>
              <a:rPr lang="en-US" sz="4000" b="0" i="1" dirty="0">
                <a:solidFill>
                  <a:schemeClr val="tx1"/>
                </a:solidFill>
              </a:rPr>
              <a:t>solely with you and the resource</a:t>
            </a:r>
            <a:r>
              <a:rPr lang="en-US" b="0" dirty="0">
                <a:solidFill>
                  <a:schemeClr val="tx1"/>
                </a:solidFill>
              </a:rPr>
              <a:t> </a:t>
            </a:r>
            <a:r>
              <a:rPr lang="en-US" sz="2400" b="0" dirty="0">
                <a:solidFill>
                  <a:schemeClr val="tx1"/>
                </a:solidFill>
              </a:rPr>
              <a:t>(unless there is an immediate concern for safety)</a:t>
            </a:r>
            <a:r>
              <a:rPr lang="en-US" b="0" dirty="0">
                <a:solidFill>
                  <a:schemeClr val="tx1"/>
                </a:solidFill>
              </a:rPr>
              <a:t>.</a:t>
            </a:r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E49D7AA-17C1-A910-13E0-CAE8452934CB}"/>
              </a:ext>
            </a:extLst>
          </p:cNvPr>
          <p:cNvSpPr txBox="1">
            <a:spLocks/>
          </p:cNvSpPr>
          <p:nvPr/>
        </p:nvSpPr>
        <p:spPr>
          <a:xfrm>
            <a:off x="-335509" y="5047595"/>
            <a:ext cx="9815017" cy="67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Open Sans"/>
              <a:buNone/>
              <a:defRPr sz="28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1800" b="0" dirty="0">
                <a:solidFill>
                  <a:schemeClr val="tx1"/>
                </a:solidFill>
              </a:rPr>
              <a:t>The TITLE IX PEER ADVISORS PROGRAM falls under this category!</a:t>
            </a:r>
          </a:p>
        </p:txBody>
      </p:sp>
    </p:spTree>
    <p:extLst>
      <p:ext uri="{BB962C8B-B14F-4D97-AF65-F5344CB8AC3E}">
        <p14:creationId xmlns:p14="http://schemas.microsoft.com/office/powerpoint/2010/main" val="55337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5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25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7E75FC-5F2B-06CB-63B8-1B5733E48B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6390E-AB9E-8D97-065C-536E070F3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Private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72D29D9-03B9-8CC7-D5BF-EBD029F10B7F}"/>
              </a:ext>
            </a:extLst>
          </p:cNvPr>
          <p:cNvSpPr txBox="1">
            <a:spLocks/>
          </p:cNvSpPr>
          <p:nvPr/>
        </p:nvSpPr>
        <p:spPr>
          <a:xfrm>
            <a:off x="0" y="1647263"/>
            <a:ext cx="9144000" cy="35634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Open Sans"/>
              <a:buNone/>
              <a:defRPr sz="28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b="0" dirty="0">
                <a:solidFill>
                  <a:schemeClr val="tx1"/>
                </a:solidFill>
              </a:rPr>
              <a:t>A </a:t>
            </a:r>
            <a:r>
              <a:rPr lang="en-US" sz="4000" b="0" u="sng" dirty="0">
                <a:solidFill>
                  <a:schemeClr val="tx1"/>
                </a:solidFill>
              </a:rPr>
              <a:t>PRIVATE</a:t>
            </a:r>
            <a:r>
              <a:rPr lang="en-US" b="0" dirty="0">
                <a:solidFill>
                  <a:schemeClr val="tx1"/>
                </a:solidFill>
              </a:rPr>
              <a:t> resource is </a:t>
            </a:r>
            <a:r>
              <a:rPr lang="en-US" sz="4000" b="0" i="1" dirty="0">
                <a:solidFill>
                  <a:schemeClr val="tx1"/>
                </a:solidFill>
              </a:rPr>
              <a:t>obligated to report known names and facts to the Title IX Coordinator</a:t>
            </a:r>
            <a:r>
              <a:rPr lang="en-US" b="0" dirty="0">
                <a:solidFill>
                  <a:schemeClr val="tx1"/>
                </a:solidFill>
              </a:rPr>
              <a:t>, and subsequently, </a:t>
            </a:r>
            <a:r>
              <a:rPr lang="en-US" sz="3600" b="0" dirty="0">
                <a:solidFill>
                  <a:schemeClr val="tx1"/>
                </a:solidFill>
              </a:rPr>
              <a:t>the University may take action</a:t>
            </a:r>
            <a:r>
              <a:rPr lang="en-US" b="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5847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5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119233-561E-2E4B-D81C-E41BFF6C06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D0D62-0C39-8898-BACD-A6337D0A1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Explore the modules below to view multiple resources of each category!</a:t>
            </a:r>
          </a:p>
        </p:txBody>
      </p:sp>
    </p:spTree>
    <p:extLst>
      <p:ext uri="{BB962C8B-B14F-4D97-AF65-F5344CB8AC3E}">
        <p14:creationId xmlns:p14="http://schemas.microsoft.com/office/powerpoint/2010/main" val="3741501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SA Conduct Advocates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128</Words>
  <Application>Microsoft Macintosh PowerPoint</Application>
  <PresentationFormat>On-screen Show (4:3)</PresentationFormat>
  <Paragraphs>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Open Sans</vt:lpstr>
      <vt:lpstr>SA Conduct Advocates</vt:lpstr>
      <vt:lpstr>Types of Available Resources</vt:lpstr>
      <vt:lpstr>Anonymous</vt:lpstr>
      <vt:lpstr>Confidential</vt:lpstr>
      <vt:lpstr>Private</vt:lpstr>
      <vt:lpstr>Explore the modules below to view multiple resources of each category!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Frank H. Rizzo</cp:lastModifiedBy>
  <cp:revision>3</cp:revision>
  <dcterms:modified xsi:type="dcterms:W3CDTF">2024-10-03T18:57:55Z</dcterms:modified>
</cp:coreProperties>
</file>