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6" r:id="rId2"/>
    <p:sldId id="257" r:id="rId3"/>
    <p:sldId id="262" r:id="rId4"/>
    <p:sldId id="258" r:id="rId5"/>
    <p:sldId id="259" r:id="rId6"/>
    <p:sldId id="260" r:id="rId7"/>
    <p:sldId id="263" r:id="rId8"/>
    <p:sldId id="264" r:id="rId9"/>
    <p:sldId id="265" r:id="rId10"/>
    <p:sldId id="266" r:id="rId11"/>
    <p:sldId id="267" r:id="rId12"/>
    <p:sldId id="268" r:id="rId13"/>
    <p:sldId id="269" r:id="rId14"/>
    <p:sldId id="270" r:id="rId15"/>
    <p:sldId id="271" r:id="rId16"/>
    <p:sldId id="261" r:id="rId17"/>
  </p:sldIdLst>
  <p:sldSz cx="9144000" cy="6858000" type="screen4x3"/>
  <p:notesSz cx="6858000" cy="9144000"/>
  <p:embeddedFontLst>
    <p:embeddedFont>
      <p:font typeface="Open Sans" panose="020B060603050402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r1upMhzUSP4+ELwFcAczrf3JnN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69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 name="Google Shape;2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a:extLst>
            <a:ext uri="{FF2B5EF4-FFF2-40B4-BE49-F238E27FC236}">
              <a16:creationId xmlns:a16="http://schemas.microsoft.com/office/drawing/2014/main" id="{2374D029-22D9-5D9F-D58C-74CABF836D6E}"/>
            </a:ext>
          </a:extLst>
        </p:cNvPr>
        <p:cNvGrpSpPr/>
        <p:nvPr/>
      </p:nvGrpSpPr>
      <p:grpSpPr>
        <a:xfrm>
          <a:off x="0" y="0"/>
          <a:ext cx="0" cy="0"/>
          <a:chOff x="0" y="0"/>
          <a:chExt cx="0" cy="0"/>
        </a:xfrm>
      </p:grpSpPr>
      <p:sp>
        <p:nvSpPr>
          <p:cNvPr id="52" name="Google Shape;52;p5:notes">
            <a:extLst>
              <a:ext uri="{FF2B5EF4-FFF2-40B4-BE49-F238E27FC236}">
                <a16:creationId xmlns:a16="http://schemas.microsoft.com/office/drawing/2014/main" id="{7C8F3642-4D42-E999-F58D-C284835F513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a:extLst>
              <a:ext uri="{FF2B5EF4-FFF2-40B4-BE49-F238E27FC236}">
                <a16:creationId xmlns:a16="http://schemas.microsoft.com/office/drawing/2014/main" id="{54FC928A-9553-D1DC-4A03-B5F842D3BDA9}"/>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855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a:extLst>
            <a:ext uri="{FF2B5EF4-FFF2-40B4-BE49-F238E27FC236}">
              <a16:creationId xmlns:a16="http://schemas.microsoft.com/office/drawing/2014/main" id="{98043326-032F-E636-F85B-A820489990D0}"/>
            </a:ext>
          </a:extLst>
        </p:cNvPr>
        <p:cNvGrpSpPr/>
        <p:nvPr/>
      </p:nvGrpSpPr>
      <p:grpSpPr>
        <a:xfrm>
          <a:off x="0" y="0"/>
          <a:ext cx="0" cy="0"/>
          <a:chOff x="0" y="0"/>
          <a:chExt cx="0" cy="0"/>
        </a:xfrm>
      </p:grpSpPr>
      <p:sp>
        <p:nvSpPr>
          <p:cNvPr id="52" name="Google Shape;52;p5:notes">
            <a:extLst>
              <a:ext uri="{FF2B5EF4-FFF2-40B4-BE49-F238E27FC236}">
                <a16:creationId xmlns:a16="http://schemas.microsoft.com/office/drawing/2014/main" id="{D8B1F0B2-6B5D-6ECF-7FC0-A320B4ECFEC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a:extLst>
              <a:ext uri="{FF2B5EF4-FFF2-40B4-BE49-F238E27FC236}">
                <a16:creationId xmlns:a16="http://schemas.microsoft.com/office/drawing/2014/main" id="{BA53D6B4-017E-998E-7A82-1C727DC56F8F}"/>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2611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a:extLst>
            <a:ext uri="{FF2B5EF4-FFF2-40B4-BE49-F238E27FC236}">
              <a16:creationId xmlns:a16="http://schemas.microsoft.com/office/drawing/2014/main" id="{E81A3FDD-9C4F-820F-98AF-47873F5CA638}"/>
            </a:ext>
          </a:extLst>
        </p:cNvPr>
        <p:cNvGrpSpPr/>
        <p:nvPr/>
      </p:nvGrpSpPr>
      <p:grpSpPr>
        <a:xfrm>
          <a:off x="0" y="0"/>
          <a:ext cx="0" cy="0"/>
          <a:chOff x="0" y="0"/>
          <a:chExt cx="0" cy="0"/>
        </a:xfrm>
      </p:grpSpPr>
      <p:sp>
        <p:nvSpPr>
          <p:cNvPr id="40" name="Google Shape;40;p3:notes">
            <a:extLst>
              <a:ext uri="{FF2B5EF4-FFF2-40B4-BE49-F238E27FC236}">
                <a16:creationId xmlns:a16="http://schemas.microsoft.com/office/drawing/2014/main" id="{EE6BE67A-0B23-2E82-5E74-B1EFFFF17641}"/>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 name="Google Shape;41;p3:notes">
            <a:extLst>
              <a:ext uri="{FF2B5EF4-FFF2-40B4-BE49-F238E27FC236}">
                <a16:creationId xmlns:a16="http://schemas.microsoft.com/office/drawing/2014/main" id="{1DD3FC34-1BED-6350-7425-20E3384B0188}"/>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77093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a:extLst>
            <a:ext uri="{FF2B5EF4-FFF2-40B4-BE49-F238E27FC236}">
              <a16:creationId xmlns:a16="http://schemas.microsoft.com/office/drawing/2014/main" id="{F68CF064-DDB6-3349-B817-35A91ECF7137}"/>
            </a:ext>
          </a:extLst>
        </p:cNvPr>
        <p:cNvGrpSpPr/>
        <p:nvPr/>
      </p:nvGrpSpPr>
      <p:grpSpPr>
        <a:xfrm>
          <a:off x="0" y="0"/>
          <a:ext cx="0" cy="0"/>
          <a:chOff x="0" y="0"/>
          <a:chExt cx="0" cy="0"/>
        </a:xfrm>
      </p:grpSpPr>
      <p:sp>
        <p:nvSpPr>
          <p:cNvPr id="40" name="Google Shape;40;p3:notes">
            <a:extLst>
              <a:ext uri="{FF2B5EF4-FFF2-40B4-BE49-F238E27FC236}">
                <a16:creationId xmlns:a16="http://schemas.microsoft.com/office/drawing/2014/main" id="{899F54B5-C8D1-36D0-844F-AB57A06E8515}"/>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 name="Google Shape;41;p3:notes">
            <a:extLst>
              <a:ext uri="{FF2B5EF4-FFF2-40B4-BE49-F238E27FC236}">
                <a16:creationId xmlns:a16="http://schemas.microsoft.com/office/drawing/2014/main" id="{04D90D6A-C5DE-0448-89FB-E8389DE7D1BE}"/>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044703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a:extLst>
            <a:ext uri="{FF2B5EF4-FFF2-40B4-BE49-F238E27FC236}">
              <a16:creationId xmlns:a16="http://schemas.microsoft.com/office/drawing/2014/main" id="{1556EF10-80C0-90DE-C645-1B6863BC85E3}"/>
            </a:ext>
          </a:extLst>
        </p:cNvPr>
        <p:cNvGrpSpPr/>
        <p:nvPr/>
      </p:nvGrpSpPr>
      <p:grpSpPr>
        <a:xfrm>
          <a:off x="0" y="0"/>
          <a:ext cx="0" cy="0"/>
          <a:chOff x="0" y="0"/>
          <a:chExt cx="0" cy="0"/>
        </a:xfrm>
      </p:grpSpPr>
      <p:sp>
        <p:nvSpPr>
          <p:cNvPr id="52" name="Google Shape;52;p5:notes">
            <a:extLst>
              <a:ext uri="{FF2B5EF4-FFF2-40B4-BE49-F238E27FC236}">
                <a16:creationId xmlns:a16="http://schemas.microsoft.com/office/drawing/2014/main" id="{67A6DFC8-6A6F-98C0-5BE6-CE99E40E3DF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a:extLst>
              <a:ext uri="{FF2B5EF4-FFF2-40B4-BE49-F238E27FC236}">
                <a16:creationId xmlns:a16="http://schemas.microsoft.com/office/drawing/2014/main" id="{E961FE85-4497-09CD-C6D1-96C6FB1D71B4}"/>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5822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a:extLst>
            <a:ext uri="{FF2B5EF4-FFF2-40B4-BE49-F238E27FC236}">
              <a16:creationId xmlns:a16="http://schemas.microsoft.com/office/drawing/2014/main" id="{B1CE5113-74B7-D4DD-2E9B-D0FA88D85705}"/>
            </a:ext>
          </a:extLst>
        </p:cNvPr>
        <p:cNvGrpSpPr/>
        <p:nvPr/>
      </p:nvGrpSpPr>
      <p:grpSpPr>
        <a:xfrm>
          <a:off x="0" y="0"/>
          <a:ext cx="0" cy="0"/>
          <a:chOff x="0" y="0"/>
          <a:chExt cx="0" cy="0"/>
        </a:xfrm>
      </p:grpSpPr>
      <p:sp>
        <p:nvSpPr>
          <p:cNvPr id="52" name="Google Shape;52;p5:notes">
            <a:extLst>
              <a:ext uri="{FF2B5EF4-FFF2-40B4-BE49-F238E27FC236}">
                <a16:creationId xmlns:a16="http://schemas.microsoft.com/office/drawing/2014/main" id="{3BAD448B-4574-1A62-E380-4CA3D4A304F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a:extLst>
              <a:ext uri="{FF2B5EF4-FFF2-40B4-BE49-F238E27FC236}">
                <a16:creationId xmlns:a16="http://schemas.microsoft.com/office/drawing/2014/main" id="{B2BA90E8-63B2-5DB1-4656-CB03036862AD}"/>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7151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9" name="Google Shape;59;p6: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 name="Google Shape;35;p2:notes"/>
          <p:cNvSpPr>
            <a:spLocks noGrp="1" noRot="1" noChangeAspect="1"/>
          </p:cNvSpPr>
          <p:nvPr>
            <p:ph type="sldImg" idx="2"/>
          </p:nvPr>
        </p:nvSpPr>
        <p:spPr>
          <a:xfrm>
            <a:off x="11433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a:extLst>
            <a:ext uri="{FF2B5EF4-FFF2-40B4-BE49-F238E27FC236}">
              <a16:creationId xmlns:a16="http://schemas.microsoft.com/office/drawing/2014/main" id="{C2689755-FBF3-BF4B-98BB-97C2C1D9A750}"/>
            </a:ext>
          </a:extLst>
        </p:cNvPr>
        <p:cNvGrpSpPr/>
        <p:nvPr/>
      </p:nvGrpSpPr>
      <p:grpSpPr>
        <a:xfrm>
          <a:off x="0" y="0"/>
          <a:ext cx="0" cy="0"/>
          <a:chOff x="0" y="0"/>
          <a:chExt cx="0" cy="0"/>
        </a:xfrm>
      </p:grpSpPr>
      <p:sp>
        <p:nvSpPr>
          <p:cNvPr id="46" name="Google Shape;46;p4:notes">
            <a:extLst>
              <a:ext uri="{FF2B5EF4-FFF2-40B4-BE49-F238E27FC236}">
                <a16:creationId xmlns:a16="http://schemas.microsoft.com/office/drawing/2014/main" id="{D5A450C0-EBA0-5FD4-2172-B7D33624ECB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4:notes">
            <a:extLst>
              <a:ext uri="{FF2B5EF4-FFF2-40B4-BE49-F238E27FC236}">
                <a16:creationId xmlns:a16="http://schemas.microsoft.com/office/drawing/2014/main" id="{C7A9C924-77DE-1409-3D3B-FA1A6B03C3E4}"/>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8501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 name="Google Shape;4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a:extLst>
            <a:ext uri="{FF2B5EF4-FFF2-40B4-BE49-F238E27FC236}">
              <a16:creationId xmlns:a16="http://schemas.microsoft.com/office/drawing/2014/main" id="{7AF258AB-B866-BD83-ADB9-E3F1BE6D2D67}"/>
            </a:ext>
          </a:extLst>
        </p:cNvPr>
        <p:cNvGrpSpPr/>
        <p:nvPr/>
      </p:nvGrpSpPr>
      <p:grpSpPr>
        <a:xfrm>
          <a:off x="0" y="0"/>
          <a:ext cx="0" cy="0"/>
          <a:chOff x="0" y="0"/>
          <a:chExt cx="0" cy="0"/>
        </a:xfrm>
      </p:grpSpPr>
      <p:sp>
        <p:nvSpPr>
          <p:cNvPr id="52" name="Google Shape;52;p5:notes">
            <a:extLst>
              <a:ext uri="{FF2B5EF4-FFF2-40B4-BE49-F238E27FC236}">
                <a16:creationId xmlns:a16="http://schemas.microsoft.com/office/drawing/2014/main" id="{36441C67-F96B-8F42-4587-2CFD8EEAC0E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a:extLst>
              <a:ext uri="{FF2B5EF4-FFF2-40B4-BE49-F238E27FC236}">
                <a16:creationId xmlns:a16="http://schemas.microsoft.com/office/drawing/2014/main" id="{B85AB93D-38A1-90DE-41AB-4C3C5938530F}"/>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2212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a:extLst>
            <a:ext uri="{FF2B5EF4-FFF2-40B4-BE49-F238E27FC236}">
              <a16:creationId xmlns:a16="http://schemas.microsoft.com/office/drawing/2014/main" id="{7835206E-743B-89CF-E664-17AC96E01F41}"/>
            </a:ext>
          </a:extLst>
        </p:cNvPr>
        <p:cNvGrpSpPr/>
        <p:nvPr/>
      </p:nvGrpSpPr>
      <p:grpSpPr>
        <a:xfrm>
          <a:off x="0" y="0"/>
          <a:ext cx="0" cy="0"/>
          <a:chOff x="0" y="0"/>
          <a:chExt cx="0" cy="0"/>
        </a:xfrm>
      </p:grpSpPr>
      <p:sp>
        <p:nvSpPr>
          <p:cNvPr id="52" name="Google Shape;52;p5:notes">
            <a:extLst>
              <a:ext uri="{FF2B5EF4-FFF2-40B4-BE49-F238E27FC236}">
                <a16:creationId xmlns:a16="http://schemas.microsoft.com/office/drawing/2014/main" id="{F66F78FF-5ACF-A32D-FB3A-E6D016A4B6F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a:extLst>
              <a:ext uri="{FF2B5EF4-FFF2-40B4-BE49-F238E27FC236}">
                <a16:creationId xmlns:a16="http://schemas.microsoft.com/office/drawing/2014/main" id="{16223DFE-6D17-3C13-2D69-664DAF0D4F2F}"/>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2012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a:extLst>
            <a:ext uri="{FF2B5EF4-FFF2-40B4-BE49-F238E27FC236}">
              <a16:creationId xmlns:a16="http://schemas.microsoft.com/office/drawing/2014/main" id="{43C2869E-DCFF-6150-3860-2D7524E5F67C}"/>
            </a:ext>
          </a:extLst>
        </p:cNvPr>
        <p:cNvGrpSpPr/>
        <p:nvPr/>
      </p:nvGrpSpPr>
      <p:grpSpPr>
        <a:xfrm>
          <a:off x="0" y="0"/>
          <a:ext cx="0" cy="0"/>
          <a:chOff x="0" y="0"/>
          <a:chExt cx="0" cy="0"/>
        </a:xfrm>
      </p:grpSpPr>
      <p:sp>
        <p:nvSpPr>
          <p:cNvPr id="52" name="Google Shape;52;p5:notes">
            <a:extLst>
              <a:ext uri="{FF2B5EF4-FFF2-40B4-BE49-F238E27FC236}">
                <a16:creationId xmlns:a16="http://schemas.microsoft.com/office/drawing/2014/main" id="{6AEB22BC-0878-AD0A-9749-AD4E0A6588F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5:notes">
            <a:extLst>
              <a:ext uri="{FF2B5EF4-FFF2-40B4-BE49-F238E27FC236}">
                <a16:creationId xmlns:a16="http://schemas.microsoft.com/office/drawing/2014/main" id="{1F74B1ED-077D-7A67-1BBA-236262999211}"/>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04729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binghamtonsa.org" TargetMode="External"/><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rgbClr val="005A43"/>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311713" y="1295738"/>
            <a:ext cx="8520600" cy="11223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4000"/>
              <a:buFont typeface="Open Sans"/>
              <a:buNone/>
              <a:defRPr sz="4000" b="1">
                <a:solidFill>
                  <a:schemeClr val="lt1"/>
                </a:solidFill>
                <a:latin typeface="Open Sans"/>
                <a:ea typeface="Open Sans"/>
                <a:cs typeface="Open Sans"/>
                <a:sym typeface="Open Sans"/>
              </a:defRPr>
            </a:lvl1pPr>
            <a:lvl2pPr lvl="1" algn="ctr">
              <a:lnSpc>
                <a:spcPct val="100000"/>
              </a:lnSpc>
              <a:spcBef>
                <a:spcPts val="0"/>
              </a:spcBef>
              <a:spcAft>
                <a:spcPts val="0"/>
              </a:spcAft>
              <a:buClr>
                <a:schemeClr val="lt1"/>
              </a:buClr>
              <a:buSzPts val="3600"/>
              <a:buNone/>
              <a:defRPr sz="3600">
                <a:solidFill>
                  <a:schemeClr val="lt1"/>
                </a:solidFill>
              </a:defRPr>
            </a:lvl2pPr>
            <a:lvl3pPr lvl="2" algn="ctr">
              <a:lnSpc>
                <a:spcPct val="100000"/>
              </a:lnSpc>
              <a:spcBef>
                <a:spcPts val="0"/>
              </a:spcBef>
              <a:spcAft>
                <a:spcPts val="0"/>
              </a:spcAft>
              <a:buClr>
                <a:schemeClr val="lt1"/>
              </a:buClr>
              <a:buSzPts val="3600"/>
              <a:buNone/>
              <a:defRPr sz="3600">
                <a:solidFill>
                  <a:schemeClr val="lt1"/>
                </a:solidFill>
              </a:defRPr>
            </a:lvl3pPr>
            <a:lvl4pPr lvl="3" algn="ctr">
              <a:lnSpc>
                <a:spcPct val="100000"/>
              </a:lnSpc>
              <a:spcBef>
                <a:spcPts val="0"/>
              </a:spcBef>
              <a:spcAft>
                <a:spcPts val="0"/>
              </a:spcAft>
              <a:buClr>
                <a:schemeClr val="lt1"/>
              </a:buClr>
              <a:buSzPts val="3600"/>
              <a:buNone/>
              <a:defRPr sz="3600">
                <a:solidFill>
                  <a:schemeClr val="lt1"/>
                </a:solidFill>
              </a:defRPr>
            </a:lvl4pPr>
            <a:lvl5pPr lvl="4" algn="ctr">
              <a:lnSpc>
                <a:spcPct val="100000"/>
              </a:lnSpc>
              <a:spcBef>
                <a:spcPts val="0"/>
              </a:spcBef>
              <a:spcAft>
                <a:spcPts val="0"/>
              </a:spcAft>
              <a:buClr>
                <a:schemeClr val="lt1"/>
              </a:buClr>
              <a:buSzPts val="3600"/>
              <a:buNone/>
              <a:defRPr sz="3600">
                <a:solidFill>
                  <a:schemeClr val="lt1"/>
                </a:solidFill>
              </a:defRPr>
            </a:lvl5pPr>
            <a:lvl6pPr lvl="5" algn="ctr">
              <a:lnSpc>
                <a:spcPct val="100000"/>
              </a:lnSpc>
              <a:spcBef>
                <a:spcPts val="0"/>
              </a:spcBef>
              <a:spcAft>
                <a:spcPts val="0"/>
              </a:spcAft>
              <a:buClr>
                <a:schemeClr val="lt1"/>
              </a:buClr>
              <a:buSzPts val="3600"/>
              <a:buNone/>
              <a:defRPr sz="3600">
                <a:solidFill>
                  <a:schemeClr val="lt1"/>
                </a:solidFill>
              </a:defRPr>
            </a:lvl6pPr>
            <a:lvl7pPr lvl="6" algn="ctr">
              <a:lnSpc>
                <a:spcPct val="100000"/>
              </a:lnSpc>
              <a:spcBef>
                <a:spcPts val="0"/>
              </a:spcBef>
              <a:spcAft>
                <a:spcPts val="0"/>
              </a:spcAft>
              <a:buClr>
                <a:schemeClr val="lt1"/>
              </a:buClr>
              <a:buSzPts val="3600"/>
              <a:buNone/>
              <a:defRPr sz="3600">
                <a:solidFill>
                  <a:schemeClr val="lt1"/>
                </a:solidFill>
              </a:defRPr>
            </a:lvl7pPr>
            <a:lvl8pPr lvl="7" algn="ctr">
              <a:lnSpc>
                <a:spcPct val="100000"/>
              </a:lnSpc>
              <a:spcBef>
                <a:spcPts val="0"/>
              </a:spcBef>
              <a:spcAft>
                <a:spcPts val="0"/>
              </a:spcAft>
              <a:buClr>
                <a:schemeClr val="lt1"/>
              </a:buClr>
              <a:buSzPts val="3600"/>
              <a:buNone/>
              <a:defRPr sz="3600">
                <a:solidFill>
                  <a:schemeClr val="lt1"/>
                </a:solidFill>
              </a:defRPr>
            </a:lvl8pPr>
            <a:lvl9pPr lvl="8" algn="ctr">
              <a:lnSpc>
                <a:spcPct val="100000"/>
              </a:lnSpc>
              <a:spcBef>
                <a:spcPts val="0"/>
              </a:spcBef>
              <a:spcAft>
                <a:spcPts val="0"/>
              </a:spcAft>
              <a:buClr>
                <a:schemeClr val="lt1"/>
              </a:buClr>
              <a:buSzPts val="3600"/>
              <a:buNone/>
              <a:defRPr sz="3600">
                <a:solidFill>
                  <a:schemeClr val="lt1"/>
                </a:solidFill>
              </a:defRPr>
            </a:lvl9pPr>
          </a:lstStyle>
          <a:p>
            <a:endParaRPr/>
          </a:p>
        </p:txBody>
      </p:sp>
      <p:pic>
        <p:nvPicPr>
          <p:cNvPr id="11" name="Google Shape;11;p8"/>
          <p:cNvPicPr preferRelativeResize="0"/>
          <p:nvPr/>
        </p:nvPicPr>
        <p:blipFill rotWithShape="1">
          <a:blip r:embed="rId2">
            <a:alphaModFix/>
          </a:blip>
          <a:srcRect/>
          <a:stretch/>
        </p:blipFill>
        <p:spPr>
          <a:xfrm>
            <a:off x="3214125" y="2654275"/>
            <a:ext cx="2715768" cy="2715768"/>
          </a:xfrm>
          <a:prstGeom prst="rect">
            <a:avLst/>
          </a:prstGeom>
          <a:noFill/>
          <a:ln>
            <a:noFill/>
          </a:ln>
        </p:spPr>
      </p:pic>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
        <p:cNvGrpSpPr/>
        <p:nvPr/>
      </p:nvGrpSpPr>
      <p:grpSpPr>
        <a:xfrm>
          <a:off x="0" y="0"/>
          <a:ext cx="0" cy="0"/>
          <a:chOff x="0" y="0"/>
          <a:chExt cx="0" cy="0"/>
        </a:xfrm>
      </p:grpSpPr>
      <p:sp>
        <p:nvSpPr>
          <p:cNvPr id="13" name="Google Shape;13;p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4" name="Google Shape;14;p9"/>
          <p:cNvPicPr preferRelativeResize="0"/>
          <p:nvPr/>
        </p:nvPicPr>
        <p:blipFill rotWithShape="1">
          <a:blip r:embed="rId2">
            <a:alphaModFix/>
          </a:blip>
          <a:srcRect/>
          <a:stretch/>
        </p:blipFill>
        <p:spPr>
          <a:xfrm>
            <a:off x="132478" y="6244400"/>
            <a:ext cx="950631" cy="523975"/>
          </a:xfrm>
          <a:prstGeom prst="rect">
            <a:avLst/>
          </a:prstGeom>
          <a:noFill/>
          <a:ln>
            <a:noFill/>
          </a:ln>
        </p:spPr>
      </p:pic>
      <p:sp>
        <p:nvSpPr>
          <p:cNvPr id="15" name="Google Shape;15;p9"/>
          <p:cNvSpPr/>
          <p:nvPr/>
        </p:nvSpPr>
        <p:spPr>
          <a:xfrm>
            <a:off x="0" y="329250"/>
            <a:ext cx="9144000" cy="1207200"/>
          </a:xfrm>
          <a:prstGeom prst="rect">
            <a:avLst/>
          </a:prstGeom>
          <a:solidFill>
            <a:srgbClr val="005A43"/>
          </a:solidFill>
          <a:ln w="76200" cap="flat" cmpd="sng">
            <a:solidFill>
              <a:srgbClr val="54857B"/>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9"/>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2800"/>
              <a:buFont typeface="Open Sans"/>
              <a:buNone/>
              <a:defRPr b="1">
                <a:solidFill>
                  <a:schemeClr val="lt1"/>
                </a:solidFill>
                <a:latin typeface="Open Sans"/>
                <a:ea typeface="Open Sans"/>
                <a:cs typeface="Open Sans"/>
                <a:sym typeface="Open Sans"/>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17" name="Google Shape;17;p9"/>
          <p:cNvPicPr preferRelativeResize="0"/>
          <p:nvPr/>
        </p:nvPicPr>
        <p:blipFill rotWithShape="1">
          <a:blip r:embed="rId3">
            <a:alphaModFix/>
          </a:blip>
          <a:srcRect/>
          <a:stretch/>
        </p:blipFill>
        <p:spPr>
          <a:xfrm>
            <a:off x="8379913" y="6093913"/>
            <a:ext cx="685800" cy="685800"/>
          </a:xfrm>
          <a:prstGeom prst="rect">
            <a:avLst/>
          </a:prstGeom>
          <a:noFill/>
          <a:ln>
            <a:noFill/>
          </a:ln>
        </p:spPr>
      </p:pic>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10"/>
          <p:cNvSpPr/>
          <p:nvPr/>
        </p:nvSpPr>
        <p:spPr>
          <a:xfrm>
            <a:off x="0" y="0"/>
            <a:ext cx="9144000" cy="5926800"/>
          </a:xfrm>
          <a:prstGeom prst="rect">
            <a:avLst/>
          </a:prstGeom>
          <a:solidFill>
            <a:srgbClr val="005A43"/>
          </a:solidFill>
          <a:ln w="9525" cap="flat" cmpd="sng">
            <a:solidFill>
              <a:srgbClr val="005A4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10"/>
          <p:cNvSpPr txBox="1">
            <a:spLocks noGrp="1"/>
          </p:cNvSpPr>
          <p:nvPr>
            <p:ph type="ctrTitle"/>
          </p:nvPr>
        </p:nvSpPr>
        <p:spPr>
          <a:xfrm>
            <a:off x="311700" y="997194"/>
            <a:ext cx="8520600" cy="8040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4000"/>
              <a:buFont typeface="Open Sans"/>
              <a:buNone/>
              <a:defRPr sz="4000" b="1">
                <a:solidFill>
                  <a:schemeClr val="lt1"/>
                </a:solidFill>
                <a:latin typeface="Open Sans"/>
                <a:ea typeface="Open Sans"/>
                <a:cs typeface="Open Sans"/>
                <a:sym typeface="Open Sans"/>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21" name="Google Shape;21;p10"/>
          <p:cNvSpPr txBox="1">
            <a:spLocks noGrp="1"/>
          </p:cNvSpPr>
          <p:nvPr>
            <p:ph type="subTitle" idx="1"/>
          </p:nvPr>
        </p:nvSpPr>
        <p:spPr>
          <a:xfrm>
            <a:off x="311700" y="1850328"/>
            <a:ext cx="8520600" cy="6237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chemeClr val="lt1"/>
              </a:buClr>
              <a:buSzPts val="2800"/>
              <a:buFont typeface="Open Sans"/>
              <a:buNone/>
              <a:defRPr sz="2800">
                <a:solidFill>
                  <a:schemeClr val="lt1"/>
                </a:solidFill>
                <a:latin typeface="Open Sans"/>
                <a:ea typeface="Open Sans"/>
                <a:cs typeface="Open Sans"/>
                <a:sym typeface="Open San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22" name="Google Shape;22;p10"/>
          <p:cNvSpPr txBox="1"/>
          <p:nvPr/>
        </p:nvSpPr>
        <p:spPr>
          <a:xfrm>
            <a:off x="76200" y="6068800"/>
            <a:ext cx="8667000" cy="670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Open Sans"/>
                <a:ea typeface="Open Sans"/>
                <a:cs typeface="Open Sans"/>
                <a:sym typeface="Open Sans"/>
              </a:rPr>
              <a:t>Student Association of Binghamton University, Inc.</a:t>
            </a:r>
            <a:endParaRPr sz="2000" b="1" i="0" u="none" strike="noStrike" cap="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500"/>
              <a:buFont typeface="Arial"/>
              <a:buNone/>
            </a:pPr>
            <a:r>
              <a:rPr lang="en-US" sz="1500" b="0" i="0" u="none" strike="noStrike" cap="none">
                <a:solidFill>
                  <a:schemeClr val="dk1"/>
                </a:solidFill>
                <a:latin typeface="Open Sans"/>
                <a:ea typeface="Open Sans"/>
                <a:cs typeface="Open Sans"/>
                <a:sym typeface="Open Sans"/>
              </a:rPr>
              <a:t>UUW 203  |  (607) 777-7777  |  </a:t>
            </a:r>
            <a:r>
              <a:rPr lang="en-US" sz="1500" b="0" i="0" u="none" strike="noStrike" cap="none">
                <a:solidFill>
                  <a:schemeClr val="dk1"/>
                </a:solidFill>
                <a:uFill>
                  <a:noFill/>
                </a:uFill>
                <a:latin typeface="Open Sans"/>
                <a:ea typeface="Open Sans"/>
                <a:cs typeface="Open Sans"/>
                <a:sym typeface="Open Sans"/>
                <a:hlinkClick r:id="rId2">
                  <a:extLst>
                    <a:ext uri="{A12FA001-AC4F-418D-AE19-62706E023703}">
                      <ahyp:hlinkClr xmlns:ahyp="http://schemas.microsoft.com/office/drawing/2018/hyperlinkcolor" val="tx"/>
                    </a:ext>
                  </a:extLst>
                </a:hlinkClick>
              </a:rPr>
              <a:t>binghamtonsa.org</a:t>
            </a:r>
            <a:endParaRPr sz="1500" b="0" i="0" u="none" strike="noStrike" cap="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Open Sans"/>
              <a:ea typeface="Open Sans"/>
              <a:cs typeface="Open Sans"/>
              <a:sym typeface="Open Sans"/>
            </a:endParaRPr>
          </a:p>
        </p:txBody>
      </p:sp>
      <p:pic>
        <p:nvPicPr>
          <p:cNvPr id="23" name="Google Shape;23;p10"/>
          <p:cNvPicPr preferRelativeResize="0"/>
          <p:nvPr/>
        </p:nvPicPr>
        <p:blipFill rotWithShape="1">
          <a:blip r:embed="rId3">
            <a:alphaModFix/>
          </a:blip>
          <a:srcRect/>
          <a:stretch/>
        </p:blipFill>
        <p:spPr>
          <a:xfrm>
            <a:off x="7740575" y="6047563"/>
            <a:ext cx="1300625" cy="712975"/>
          </a:xfrm>
          <a:prstGeom prst="rect">
            <a:avLst/>
          </a:prstGeom>
          <a:noFill/>
          <a:ln>
            <a:noFill/>
          </a:ln>
        </p:spPr>
      </p:pic>
      <p:pic>
        <p:nvPicPr>
          <p:cNvPr id="24" name="Google Shape;24;p10"/>
          <p:cNvPicPr preferRelativeResize="0"/>
          <p:nvPr/>
        </p:nvPicPr>
        <p:blipFill rotWithShape="1">
          <a:blip r:embed="rId4">
            <a:alphaModFix/>
          </a:blip>
          <a:srcRect/>
          <a:stretch/>
        </p:blipFill>
        <p:spPr>
          <a:xfrm>
            <a:off x="3214125" y="2654275"/>
            <a:ext cx="2715768" cy="2715768"/>
          </a:xfrm>
          <a:prstGeom prst="rect">
            <a:avLst/>
          </a:prstGeom>
          <a:noFill/>
          <a:ln>
            <a:noFill/>
          </a:ln>
        </p:spPr>
      </p:pic>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5"/>
        <p:cNvGrpSpPr/>
        <p:nvPr/>
      </p:nvGrpSpPr>
      <p:grpSpPr>
        <a:xfrm>
          <a:off x="0" y="0"/>
          <a:ext cx="0" cy="0"/>
          <a:chOff x="0" y="0"/>
          <a:chExt cx="0" cy="0"/>
        </a:xfrm>
      </p:grpSpPr>
      <p:sp>
        <p:nvSpPr>
          <p:cNvPr id="26" name="Google Shape;26;p1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hamton.edu/dean-of-students/buic/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hotline.org/abou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inghamton.edu/dean-of-students/buic/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inghamton.edu/psychology/labs/psychological-clinic/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Google Shape;31;p1"/>
          <p:cNvSpPr txBox="1">
            <a:spLocks noGrp="1"/>
          </p:cNvSpPr>
          <p:nvPr>
            <p:ph type="title"/>
          </p:nvPr>
        </p:nvSpPr>
        <p:spPr>
          <a:xfrm>
            <a:off x="311713" y="1295738"/>
            <a:ext cx="8520600" cy="11223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4000"/>
              <a:buFont typeface="Open Sans"/>
              <a:buNone/>
            </a:pPr>
            <a:r>
              <a:rPr lang="en-US"/>
              <a:t>Confidential Resources</a:t>
            </a:r>
            <a:endParaRPr/>
          </a:p>
        </p:txBody>
      </p:sp>
      <p:sp>
        <p:nvSpPr>
          <p:cNvPr id="32" name="Google Shape;32;p1"/>
          <p:cNvSpPr txBox="1"/>
          <p:nvPr/>
        </p:nvSpPr>
        <p:spPr>
          <a:xfrm>
            <a:off x="0" y="2110261"/>
            <a:ext cx="9143999"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400" b="0" i="0" u="none" strike="noStrike" cap="none" dirty="0">
                <a:solidFill>
                  <a:schemeClr val="lt1"/>
                </a:solidFill>
                <a:latin typeface="Open Sans"/>
                <a:ea typeface="Open Sans"/>
                <a:cs typeface="Open Sans"/>
                <a:sym typeface="Open Sans"/>
              </a:rPr>
              <a:t>Click the logo below to begin; use your arrow keys to navigate. A PDF list with hyperlinks is attached below.</a:t>
            </a:r>
            <a:endParaRPr dirty="0"/>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4">
          <a:extLst>
            <a:ext uri="{FF2B5EF4-FFF2-40B4-BE49-F238E27FC236}">
              <a16:creationId xmlns:a16="http://schemas.microsoft.com/office/drawing/2014/main" id="{71D628F2-EB00-953F-035E-EFB7BD88542D}"/>
            </a:ext>
          </a:extLst>
        </p:cNvPr>
        <p:cNvGrpSpPr/>
        <p:nvPr/>
      </p:nvGrpSpPr>
      <p:grpSpPr>
        <a:xfrm>
          <a:off x="0" y="0"/>
          <a:ext cx="0" cy="0"/>
          <a:chOff x="0" y="0"/>
          <a:chExt cx="0" cy="0"/>
        </a:xfrm>
      </p:grpSpPr>
      <p:sp>
        <p:nvSpPr>
          <p:cNvPr id="55" name="Google Shape;55;p5">
            <a:extLst>
              <a:ext uri="{FF2B5EF4-FFF2-40B4-BE49-F238E27FC236}">
                <a16:creationId xmlns:a16="http://schemas.microsoft.com/office/drawing/2014/main" id="{4E23A576-A434-DE10-9D7C-18EC50C50FE5}"/>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EC4114E4-07FE-8034-B74D-C215DAEE27FA}"/>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lvl="0" algn="ctr">
              <a:buSzPts val="4000"/>
            </a:pPr>
            <a:r>
              <a:rPr lang="en-US" sz="4000" u="sng" dirty="0">
                <a:solidFill>
                  <a:srgbClr val="005A43"/>
                </a:solidFill>
                <a:latin typeface="Open Sans"/>
                <a:ea typeface="Open Sans"/>
                <a:cs typeface="Open Sans"/>
                <a:sym typeface="Open Sans"/>
              </a:rPr>
              <a:t>Family Planning of </a:t>
            </a:r>
          </a:p>
          <a:p>
            <a:pPr lvl="0" algn="ctr">
              <a:buSzPts val="4000"/>
            </a:pPr>
            <a:r>
              <a:rPr lang="en-US" sz="4000" u="sng" dirty="0">
                <a:solidFill>
                  <a:srgbClr val="005A43"/>
                </a:solidFill>
                <a:latin typeface="Open Sans"/>
                <a:ea typeface="Open Sans"/>
                <a:cs typeface="Open Sans"/>
                <a:sym typeface="Open Sans"/>
              </a:rPr>
              <a:t>South Central New York</a:t>
            </a:r>
          </a:p>
          <a:p>
            <a:pPr lvl="0" algn="ctr">
              <a:buSzPts val="4000"/>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Our mission is to advocate and provide individuals, families and organizations in our region with information, education and health care services pertaining to human sexuality and reproductive health in a private and confidential manner, respectful of all beliefs, supporting individual freedom of choice and responsibility.</a:t>
            </a:r>
          </a:p>
          <a:p>
            <a:pPr lvl="0" algn="just">
              <a:buSzPts val="2500"/>
            </a:pP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sz="2000" b="0" i="0" u="sng" strike="noStrike" cap="none"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29568929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p:cTn id="7" dur="250" fill="hold"/>
                                        <p:tgtEl>
                                          <p:spTgt spid="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3" end="3"/>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4">
          <a:extLst>
            <a:ext uri="{FF2B5EF4-FFF2-40B4-BE49-F238E27FC236}">
              <a16:creationId xmlns:a16="http://schemas.microsoft.com/office/drawing/2014/main" id="{FBF468A8-4E6E-D2B1-B204-66B6E6CBDC5F}"/>
            </a:ext>
          </a:extLst>
        </p:cNvPr>
        <p:cNvGrpSpPr/>
        <p:nvPr/>
      </p:nvGrpSpPr>
      <p:grpSpPr>
        <a:xfrm>
          <a:off x="0" y="0"/>
          <a:ext cx="0" cy="0"/>
          <a:chOff x="0" y="0"/>
          <a:chExt cx="0" cy="0"/>
        </a:xfrm>
      </p:grpSpPr>
      <p:sp>
        <p:nvSpPr>
          <p:cNvPr id="55" name="Google Shape;55;p5">
            <a:extLst>
              <a:ext uri="{FF2B5EF4-FFF2-40B4-BE49-F238E27FC236}">
                <a16:creationId xmlns:a16="http://schemas.microsoft.com/office/drawing/2014/main" id="{96805599-7AF2-E8F3-32E3-B38A35033F1E}"/>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EADAB41B-1709-1AB2-A8C2-8440BDE82C43}"/>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lvl="0" algn="ctr">
              <a:buSzPts val="4000"/>
            </a:pPr>
            <a:r>
              <a:rPr lang="en-US" sz="4000" u="sng" dirty="0">
                <a:solidFill>
                  <a:srgbClr val="005A43"/>
                </a:solidFill>
                <a:latin typeface="Open Sans"/>
                <a:ea typeface="Open Sans"/>
                <a:cs typeface="Open Sans"/>
                <a:sym typeface="Open Sans"/>
              </a:rPr>
              <a:t>Harpur’s Ferry</a:t>
            </a:r>
          </a:p>
          <a:p>
            <a:pPr lvl="0" algn="ctr">
              <a:buSzPts val="4000"/>
            </a:pPr>
            <a:endParaRPr sz="1600" b="0" i="0" u="sng" strike="noStrike" cap="none" dirty="0">
              <a:solidFill>
                <a:srgbClr val="000000"/>
              </a:solidFill>
              <a:latin typeface="Open Sans"/>
              <a:ea typeface="Open Sans"/>
              <a:cs typeface="Open Sans"/>
              <a:sym typeface="Open Sans"/>
            </a:endParaRPr>
          </a:p>
          <a:p>
            <a:pPr lvl="0" algn="just">
              <a:buSzPts val="2500"/>
            </a:pPr>
            <a:r>
              <a:rPr lang="en-US" sz="1650" i="1" dirty="0">
                <a:latin typeface="Open Sans"/>
                <a:ea typeface="Open Sans"/>
                <a:cs typeface="Open Sans"/>
                <a:sym typeface="Open Sans"/>
              </a:rPr>
              <a:t>Harpur’s Ferry Student Volunteer Ambulance Service (HFSVAS), established in 1973, is a student-run 501(c)3 nonprofit with advanced life support capabilities. It is our duty and honor to provide free emergency medical services to the Binghamton University campus and the greater Binghamton community, 24/7/365. The members of HFSVAS are expected to maintain a high level of professionalism on and off duty in addition to prioritizing their commitment to the Agency, secondary to their academics and overall wellbeing. We take great pride in our education and will adapt to the needs of an ever-expanding university through providing cutting edge training and technological advances in an effort to improve safety for the Binghamton University community.  We strive to continually improve ourselves for the betterment of those we serve, and we aim to set the standard of patient care excellence in collegiate emergency medical services. We vow to advocate for our patients and to treat them with respect, dignity, and humility. Skillful training, ethics, and morality are our cornerstone and we pledge to not grow complacent in our desire to advance the agency or our mission.</a:t>
            </a:r>
          </a:p>
          <a:p>
            <a:pPr lvl="0" algn="just">
              <a:buSzPts val="2500"/>
            </a:pP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sz="2000" b="0" i="0" u="sng" strike="noStrike" cap="none"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7877670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250" fill="hold"/>
                                        <p:tgtEl>
                                          <p:spTgt spid="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2">
          <a:extLst>
            <a:ext uri="{FF2B5EF4-FFF2-40B4-BE49-F238E27FC236}">
              <a16:creationId xmlns:a16="http://schemas.microsoft.com/office/drawing/2014/main" id="{E903D531-2EA1-A674-5FBE-D91C6B5558E5}"/>
            </a:ext>
          </a:extLst>
        </p:cNvPr>
        <p:cNvGrpSpPr/>
        <p:nvPr/>
      </p:nvGrpSpPr>
      <p:grpSpPr>
        <a:xfrm>
          <a:off x="0" y="0"/>
          <a:ext cx="0" cy="0"/>
          <a:chOff x="0" y="0"/>
          <a:chExt cx="0" cy="0"/>
        </a:xfrm>
      </p:grpSpPr>
      <p:sp>
        <p:nvSpPr>
          <p:cNvPr id="43" name="Google Shape;43;p3">
            <a:extLst>
              <a:ext uri="{FF2B5EF4-FFF2-40B4-BE49-F238E27FC236}">
                <a16:creationId xmlns:a16="http://schemas.microsoft.com/office/drawing/2014/main" id="{9E43CCF5-1E50-3E24-C393-E3FA5A0A9E02}"/>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CONFIDENTIAL RESOURCES </a:t>
            </a:r>
            <a:r>
              <a:rPr lang="en-US" sz="1200" b="0" dirty="0"/>
              <a:t>(cont.)</a:t>
            </a:r>
            <a:endParaRPr dirty="0"/>
          </a:p>
        </p:txBody>
      </p:sp>
      <p:sp>
        <p:nvSpPr>
          <p:cNvPr id="44" name="Google Shape;44;p3">
            <a:extLst>
              <a:ext uri="{FF2B5EF4-FFF2-40B4-BE49-F238E27FC236}">
                <a16:creationId xmlns:a16="http://schemas.microsoft.com/office/drawing/2014/main" id="{C5948EE6-F367-B321-4716-F615C998195C}"/>
              </a:ext>
            </a:extLst>
          </p:cNvPr>
          <p:cNvSpPr txBox="1"/>
          <p:nvPr/>
        </p:nvSpPr>
        <p:spPr>
          <a:xfrm>
            <a:off x="68317" y="1647262"/>
            <a:ext cx="9007366" cy="4448737"/>
          </a:xfrm>
          <a:prstGeom prst="rect">
            <a:avLst/>
          </a:prstGeom>
          <a:noFill/>
          <a:ln>
            <a:noFill/>
          </a:ln>
        </p:spPr>
        <p:txBody>
          <a:bodyPr spcFirstLastPara="1" wrap="square" lIns="91425" tIns="91425" rIns="91425" bIns="91425" anchor="t" anchorCtr="0">
            <a:noAutofit/>
          </a:bodyPr>
          <a:lstStyle/>
          <a:p>
            <a:pPr lvl="0" algn="ctr">
              <a:buClr>
                <a:schemeClr val="lt1"/>
              </a:buClr>
              <a:buSzPts val="2800"/>
            </a:pPr>
            <a:r>
              <a:rPr lang="en-US" sz="4000" u="sng" dirty="0">
                <a:solidFill>
                  <a:srgbClr val="005A43"/>
                </a:solidFill>
                <a:latin typeface="Open Sans"/>
                <a:ea typeface="Open Sans"/>
                <a:cs typeface="Open Sans"/>
                <a:sym typeface="Open Sans"/>
              </a:rPr>
              <a:t>NYS Trooper Campus Sexual Assault Victims Unit (CSAVU) </a:t>
            </a:r>
            <a:endParaRPr dirty="0"/>
          </a:p>
          <a:p>
            <a:pPr algn="ctr">
              <a:buClr>
                <a:schemeClr val="lt1"/>
              </a:buClr>
              <a:buSzPts val="2800"/>
            </a:pPr>
            <a:r>
              <a:rPr lang="en-US" sz="1600" b="0" i="0" u="none" strike="noStrike" cap="none" dirty="0">
                <a:solidFill>
                  <a:schemeClr val="dk1"/>
                </a:solidFill>
                <a:latin typeface="Open Sans"/>
                <a:ea typeface="Open Sans"/>
                <a:cs typeface="Open Sans"/>
                <a:sym typeface="Open Sans"/>
              </a:rPr>
              <a:t>📞</a:t>
            </a:r>
            <a:r>
              <a:rPr lang="en-US" sz="2500" b="0" i="0" u="none" strike="noStrike" cap="none" dirty="0">
                <a:solidFill>
                  <a:schemeClr val="dk1"/>
                </a:solidFill>
                <a:latin typeface="Open Sans"/>
                <a:ea typeface="Open Sans"/>
                <a:cs typeface="Open Sans"/>
                <a:sym typeface="Open Sans"/>
              </a:rPr>
              <a:t> </a:t>
            </a:r>
            <a:r>
              <a:rPr lang="en-US" sz="2500" dirty="0">
                <a:solidFill>
                  <a:schemeClr val="dk1"/>
                </a:solidFill>
                <a:latin typeface="Open Sans"/>
                <a:ea typeface="Open Sans"/>
                <a:cs typeface="Open Sans"/>
                <a:sym typeface="Open Sans"/>
              </a:rPr>
              <a:t>1-844-845-7269 </a:t>
            </a:r>
            <a:r>
              <a:rPr lang="en-US" sz="1600" b="0" i="0" u="none" strike="noStrike" cap="none" dirty="0">
                <a:solidFill>
                  <a:schemeClr val="dk1"/>
                </a:solidFill>
                <a:latin typeface="Open Sans"/>
                <a:ea typeface="Open Sans"/>
                <a:cs typeface="Open Sans"/>
                <a:sym typeface="Open Sans"/>
              </a:rPr>
              <a:t>📞</a:t>
            </a:r>
            <a:endParaRPr dirty="0"/>
          </a:p>
          <a:p>
            <a:pPr marL="0" marR="0" lvl="0" indent="0" algn="ctr" rtl="0">
              <a:lnSpc>
                <a:spcPct val="100000"/>
              </a:lnSpc>
              <a:spcBef>
                <a:spcPts val="0"/>
              </a:spcBef>
              <a:spcAft>
                <a:spcPts val="0"/>
              </a:spcAft>
              <a:buClr>
                <a:schemeClr val="lt1"/>
              </a:buClr>
              <a:buSzPts val="2800"/>
              <a:buFont typeface="Open Sans"/>
              <a:buNone/>
            </a:pPr>
            <a:endParaRPr sz="1600" b="0" i="0" u="sng" strike="noStrike" cap="none" dirty="0">
              <a:solidFill>
                <a:schemeClr val="dk1"/>
              </a:solidFill>
              <a:latin typeface="Open Sans"/>
              <a:ea typeface="Open Sans"/>
              <a:cs typeface="Open Sans"/>
              <a:sym typeface="Open Sans"/>
            </a:endParaRPr>
          </a:p>
          <a:p>
            <a:pPr lvl="0" algn="just">
              <a:buClr>
                <a:schemeClr val="lt1"/>
              </a:buClr>
              <a:buSzPts val="2800"/>
            </a:pPr>
            <a:r>
              <a:rPr lang="en-US" sz="2000" i="1" dirty="0">
                <a:latin typeface="Open Sans"/>
                <a:ea typeface="Open Sans"/>
                <a:cs typeface="Open Sans"/>
                <a:sym typeface="Open Sans"/>
              </a:rPr>
              <a:t>Call to report a sexual assault, dating violence, domestic violence or stalking within a NYS college campus.</a:t>
            </a:r>
          </a:p>
          <a:p>
            <a:pPr lvl="0" algn="just">
              <a:buClr>
                <a:schemeClr val="lt1"/>
              </a:buClr>
              <a:buSzPts val="2800"/>
            </a:pPr>
            <a:br>
              <a:rPr lang="en-US" sz="2000" i="1" dirty="0">
                <a:latin typeface="Open Sans"/>
                <a:ea typeface="Open Sans"/>
                <a:cs typeface="Open Sans"/>
                <a:sym typeface="Open Sans"/>
              </a:rPr>
            </a:br>
            <a:endParaRPr sz="2000" i="1" dirty="0">
              <a:latin typeface="Open Sans"/>
              <a:ea typeface="Open Sans"/>
              <a:cs typeface="Open Sans"/>
              <a:sym typeface="Open Sans"/>
            </a:endParaRPr>
          </a:p>
        </p:txBody>
      </p:sp>
    </p:spTree>
    <p:extLst>
      <p:ext uri="{BB962C8B-B14F-4D97-AF65-F5344CB8AC3E}">
        <p14:creationId xmlns:p14="http://schemas.microsoft.com/office/powerpoint/2010/main" val="2032668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2">
          <a:extLst>
            <a:ext uri="{FF2B5EF4-FFF2-40B4-BE49-F238E27FC236}">
              <a16:creationId xmlns:a16="http://schemas.microsoft.com/office/drawing/2014/main" id="{53CC4E65-F5BB-E177-4550-F6F7CE219000}"/>
            </a:ext>
          </a:extLst>
        </p:cNvPr>
        <p:cNvGrpSpPr/>
        <p:nvPr/>
      </p:nvGrpSpPr>
      <p:grpSpPr>
        <a:xfrm>
          <a:off x="0" y="0"/>
          <a:ext cx="0" cy="0"/>
          <a:chOff x="0" y="0"/>
          <a:chExt cx="0" cy="0"/>
        </a:xfrm>
      </p:grpSpPr>
      <p:sp>
        <p:nvSpPr>
          <p:cNvPr id="43" name="Google Shape;43;p3">
            <a:extLst>
              <a:ext uri="{FF2B5EF4-FFF2-40B4-BE49-F238E27FC236}">
                <a16:creationId xmlns:a16="http://schemas.microsoft.com/office/drawing/2014/main" id="{484EACFE-A415-D9A8-D624-7BE81663391C}"/>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CONFIDENTIAL RESOURCES </a:t>
            </a:r>
            <a:r>
              <a:rPr lang="en-US" sz="1200" b="0" dirty="0"/>
              <a:t>(cont.)</a:t>
            </a:r>
            <a:endParaRPr dirty="0"/>
          </a:p>
        </p:txBody>
      </p:sp>
      <p:sp>
        <p:nvSpPr>
          <p:cNvPr id="44" name="Google Shape;44;p3">
            <a:extLst>
              <a:ext uri="{FF2B5EF4-FFF2-40B4-BE49-F238E27FC236}">
                <a16:creationId xmlns:a16="http://schemas.microsoft.com/office/drawing/2014/main" id="{A7894605-4A0A-CBE8-EAD6-1104931AAFF0}"/>
              </a:ext>
            </a:extLst>
          </p:cNvPr>
          <p:cNvSpPr txBox="1"/>
          <p:nvPr/>
        </p:nvSpPr>
        <p:spPr>
          <a:xfrm>
            <a:off x="68317" y="1647262"/>
            <a:ext cx="9007366" cy="4448737"/>
          </a:xfrm>
          <a:prstGeom prst="rect">
            <a:avLst/>
          </a:prstGeom>
          <a:noFill/>
          <a:ln>
            <a:noFill/>
          </a:ln>
        </p:spPr>
        <p:txBody>
          <a:bodyPr spcFirstLastPara="1" wrap="square" lIns="91425" tIns="91425" rIns="91425" bIns="91425" anchor="t" anchorCtr="0">
            <a:noAutofit/>
          </a:bodyPr>
          <a:lstStyle/>
          <a:p>
            <a:pPr lvl="0" algn="ctr">
              <a:buClr>
                <a:schemeClr val="lt1"/>
              </a:buClr>
              <a:buSzPts val="2800"/>
            </a:pPr>
            <a:r>
              <a:rPr lang="en-US" sz="4000" u="sng" dirty="0">
                <a:solidFill>
                  <a:srgbClr val="005A43"/>
                </a:solidFill>
                <a:latin typeface="Open Sans"/>
                <a:ea typeface="Open Sans"/>
                <a:cs typeface="Open Sans"/>
                <a:sym typeface="Open Sans"/>
              </a:rPr>
              <a:t>RAINN National </a:t>
            </a:r>
          </a:p>
          <a:p>
            <a:pPr lvl="0" algn="ctr">
              <a:buClr>
                <a:schemeClr val="lt1"/>
              </a:buClr>
              <a:buSzPts val="2800"/>
            </a:pPr>
            <a:r>
              <a:rPr lang="en-US" sz="4000" u="sng" dirty="0">
                <a:solidFill>
                  <a:srgbClr val="005A43"/>
                </a:solidFill>
                <a:latin typeface="Open Sans"/>
                <a:ea typeface="Open Sans"/>
                <a:cs typeface="Open Sans"/>
                <a:sym typeface="Open Sans"/>
              </a:rPr>
              <a:t>Sexual Assault Hotline</a:t>
            </a:r>
          </a:p>
          <a:p>
            <a:pPr algn="ctr">
              <a:buClr>
                <a:schemeClr val="lt1"/>
              </a:buClr>
              <a:buSzPts val="2800"/>
            </a:pPr>
            <a:r>
              <a:rPr lang="en-US" sz="1600" b="0" i="0" u="none" strike="noStrike" cap="none" dirty="0">
                <a:solidFill>
                  <a:schemeClr val="dk1"/>
                </a:solidFill>
                <a:latin typeface="Open Sans"/>
                <a:ea typeface="Open Sans"/>
                <a:cs typeface="Open Sans"/>
                <a:sym typeface="Open Sans"/>
              </a:rPr>
              <a:t>📞</a:t>
            </a:r>
            <a:r>
              <a:rPr lang="en-US" sz="2500" b="0" i="0" u="none" strike="noStrike" cap="none" dirty="0">
                <a:solidFill>
                  <a:schemeClr val="dk1"/>
                </a:solidFill>
                <a:latin typeface="Open Sans"/>
                <a:ea typeface="Open Sans"/>
                <a:cs typeface="Open Sans"/>
                <a:sym typeface="Open Sans"/>
              </a:rPr>
              <a:t> </a:t>
            </a:r>
            <a:r>
              <a:rPr lang="en-US" sz="2500" dirty="0">
                <a:solidFill>
                  <a:schemeClr val="dk1"/>
                </a:solidFill>
                <a:latin typeface="Open Sans"/>
                <a:ea typeface="Open Sans"/>
                <a:cs typeface="Open Sans"/>
                <a:sym typeface="Open Sans"/>
              </a:rPr>
              <a:t>1-800-656-4673 </a:t>
            </a:r>
            <a:r>
              <a:rPr lang="en-US" sz="1600" b="0" i="0" u="none" strike="noStrike" cap="none" dirty="0">
                <a:solidFill>
                  <a:schemeClr val="dk1"/>
                </a:solidFill>
                <a:latin typeface="Open Sans"/>
                <a:ea typeface="Open Sans"/>
                <a:cs typeface="Open Sans"/>
                <a:sym typeface="Open Sans"/>
              </a:rPr>
              <a:t>📞</a:t>
            </a:r>
            <a:endParaRPr lang="en-US" dirty="0"/>
          </a:p>
          <a:p>
            <a:pPr marL="0" marR="0" lvl="0" indent="0" algn="ctr" rtl="0">
              <a:lnSpc>
                <a:spcPct val="100000"/>
              </a:lnSpc>
              <a:spcBef>
                <a:spcPts val="0"/>
              </a:spcBef>
              <a:spcAft>
                <a:spcPts val="0"/>
              </a:spcAft>
              <a:buClr>
                <a:schemeClr val="lt1"/>
              </a:buClr>
              <a:buSzPts val="2800"/>
              <a:buFont typeface="Open Sans"/>
              <a:buNone/>
            </a:pPr>
            <a:endParaRPr sz="1600" b="0" i="0" u="sng" strike="noStrike" cap="none" dirty="0">
              <a:solidFill>
                <a:schemeClr val="dk1"/>
              </a:solidFill>
              <a:latin typeface="Open Sans"/>
              <a:ea typeface="Open Sans"/>
              <a:cs typeface="Open Sans"/>
              <a:sym typeface="Open Sans"/>
            </a:endParaRPr>
          </a:p>
          <a:p>
            <a:pPr lvl="0" algn="just">
              <a:buClr>
                <a:schemeClr val="lt1"/>
              </a:buClr>
              <a:buSzPts val="2800"/>
            </a:pPr>
            <a:r>
              <a:rPr lang="en-US" sz="2000" i="1" dirty="0">
                <a:latin typeface="Open Sans"/>
                <a:ea typeface="Open Sans"/>
                <a:cs typeface="Open Sans"/>
                <a:sym typeface="Open Sans"/>
              </a:rPr>
              <a:t>RAINN is the nation's largest anti-sexual violence organization. RAINN created and operates the National Sexual Assault Hotline in partnership with more than 1,000 local sexual assault service providers across the country. </a:t>
            </a:r>
          </a:p>
          <a:p>
            <a:pPr lvl="0" algn="just">
              <a:buClr>
                <a:schemeClr val="lt1"/>
              </a:buClr>
              <a:buSzPts val="2800"/>
            </a:pPr>
            <a:br>
              <a:rPr lang="en-US" sz="2000" i="1" dirty="0">
                <a:latin typeface="Open Sans"/>
                <a:ea typeface="Open Sans"/>
                <a:cs typeface="Open Sans"/>
                <a:sym typeface="Open Sans"/>
              </a:rPr>
            </a:br>
            <a:r>
              <a:rPr lang="en-US" sz="2000" i="1" dirty="0">
                <a:latin typeface="Open Sans"/>
                <a:ea typeface="Open Sans"/>
                <a:cs typeface="Open Sans"/>
                <a:sym typeface="Open Sans"/>
              </a:rPr>
              <a:t>If you or someone you know has been sexually assaulted, help is available.</a:t>
            </a:r>
          </a:p>
          <a:p>
            <a:pPr lvl="0" algn="just">
              <a:buClr>
                <a:schemeClr val="lt1"/>
              </a:buClr>
              <a:buSzPts val="2800"/>
            </a:pP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sz="2000" i="1" dirty="0">
              <a:latin typeface="Open Sans"/>
              <a:ea typeface="Open Sans"/>
              <a:cs typeface="Open Sans"/>
              <a:sym typeface="Open Sans"/>
            </a:endParaRPr>
          </a:p>
        </p:txBody>
      </p:sp>
    </p:spTree>
    <p:extLst>
      <p:ext uri="{BB962C8B-B14F-4D97-AF65-F5344CB8AC3E}">
        <p14:creationId xmlns:p14="http://schemas.microsoft.com/office/powerpoint/2010/main" val="192524267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4">
                                            <p:txEl>
                                              <p:pRg st="4" end="4"/>
                                            </p:txEl>
                                          </p:spTgt>
                                        </p:tgtEl>
                                        <p:attrNameLst>
                                          <p:attrName>style.visibility</p:attrName>
                                        </p:attrNameLst>
                                      </p:cBhvr>
                                      <p:to>
                                        <p:strVal val="visible"/>
                                      </p:to>
                                    </p:set>
                                    <p:anim calcmode="lin" valueType="num">
                                      <p:cBhvr>
                                        <p:cTn id="7" dur="250" fill="hold"/>
                                        <p:tgtEl>
                                          <p:spTgt spid="44">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4">
                                            <p:txEl>
                                              <p:pRg st="4" end="4"/>
                                            </p:txEl>
                                          </p:spTgt>
                                        </p:tgtEl>
                                        <p:attrNameLst>
                                          <p:attrName>ppt_y</p:attrName>
                                        </p:attrNameLst>
                                      </p:cBhvr>
                                      <p:tavLst>
                                        <p:tav tm="0">
                                          <p:val>
                                            <p:strVal val="#ppt_y"/>
                                          </p:val>
                                        </p:tav>
                                        <p:tav tm="100000">
                                          <p:val>
                                            <p:strVal val="#ppt_y"/>
                                          </p:val>
                                        </p:tav>
                                      </p:tavLst>
                                    </p:anim>
                                    <p:anim calcmode="lin" valueType="num">
                                      <p:cBhvr>
                                        <p:cTn id="9" dur="250" fill="hold"/>
                                        <p:tgtEl>
                                          <p:spTgt spid="44">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4">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4">
                                            <p:txEl>
                                              <p:pRg st="4" end="4"/>
                                            </p:txEl>
                                          </p:spTgt>
                                        </p:tgtEl>
                                      </p:cBhvr>
                                    </p:animEffect>
                                  </p:childTnLst>
                                </p:cTn>
                              </p:par>
                            </p:childTnLst>
                          </p:cTn>
                        </p:par>
                        <p:par>
                          <p:cTn id="12" fill="hold">
                            <p:stCondLst>
                              <p:cond delay="5025"/>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44">
                                            <p:txEl>
                                              <p:pRg st="5" end="5"/>
                                            </p:txEl>
                                          </p:spTgt>
                                        </p:tgtEl>
                                        <p:attrNameLst>
                                          <p:attrName>style.visibility</p:attrName>
                                        </p:attrNameLst>
                                      </p:cBhvr>
                                      <p:to>
                                        <p:strVal val="visible"/>
                                      </p:to>
                                    </p:set>
                                    <p:anim calcmode="lin" valueType="num">
                                      <p:cBhvr>
                                        <p:cTn id="15" dur="250" fill="hold"/>
                                        <p:tgtEl>
                                          <p:spTgt spid="44">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250" fill="hold"/>
                                        <p:tgtEl>
                                          <p:spTgt spid="44">
                                            <p:txEl>
                                              <p:pRg st="5" end="5"/>
                                            </p:txEl>
                                          </p:spTgt>
                                        </p:tgtEl>
                                        <p:attrNameLst>
                                          <p:attrName>ppt_y</p:attrName>
                                        </p:attrNameLst>
                                      </p:cBhvr>
                                      <p:tavLst>
                                        <p:tav tm="0">
                                          <p:val>
                                            <p:strVal val="#ppt_y"/>
                                          </p:val>
                                        </p:tav>
                                        <p:tav tm="100000">
                                          <p:val>
                                            <p:strVal val="#ppt_y"/>
                                          </p:val>
                                        </p:tav>
                                      </p:tavLst>
                                    </p:anim>
                                    <p:anim calcmode="lin" valueType="num">
                                      <p:cBhvr>
                                        <p:cTn id="17" dur="250" fill="hold"/>
                                        <p:tgtEl>
                                          <p:spTgt spid="44">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250" fill="hold"/>
                                        <p:tgtEl>
                                          <p:spTgt spid="44">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250" tmFilter="0,0; .5, 1; 1, 1"/>
                                        <p:tgtEl>
                                          <p:spTgt spid="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4">
          <a:extLst>
            <a:ext uri="{FF2B5EF4-FFF2-40B4-BE49-F238E27FC236}">
              <a16:creationId xmlns:a16="http://schemas.microsoft.com/office/drawing/2014/main" id="{B5BF7313-80AD-D9FF-75D0-4F0D161EE7F4}"/>
            </a:ext>
          </a:extLst>
        </p:cNvPr>
        <p:cNvGrpSpPr/>
        <p:nvPr/>
      </p:nvGrpSpPr>
      <p:grpSpPr>
        <a:xfrm>
          <a:off x="0" y="0"/>
          <a:ext cx="0" cy="0"/>
          <a:chOff x="0" y="0"/>
          <a:chExt cx="0" cy="0"/>
        </a:xfrm>
      </p:grpSpPr>
      <p:sp>
        <p:nvSpPr>
          <p:cNvPr id="55" name="Google Shape;55;p5">
            <a:extLst>
              <a:ext uri="{FF2B5EF4-FFF2-40B4-BE49-F238E27FC236}">
                <a16:creationId xmlns:a16="http://schemas.microsoft.com/office/drawing/2014/main" id="{366D1B98-4909-9481-98D6-1C5C5B717311}"/>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1178CEEF-596C-28CA-99A5-358C89C86993}"/>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lvl="0" algn="ctr">
              <a:buSzPts val="4000"/>
            </a:pPr>
            <a:r>
              <a:rPr lang="en-US" sz="4000" u="sng" dirty="0">
                <a:solidFill>
                  <a:srgbClr val="005A43"/>
                </a:solidFill>
                <a:latin typeface="Open Sans"/>
                <a:ea typeface="Open Sans"/>
                <a:cs typeface="Open Sans"/>
                <a:sym typeface="Open Sans"/>
              </a:rPr>
              <a:t>University Counseling Center (UCC)</a:t>
            </a:r>
          </a:p>
          <a:p>
            <a:pPr lvl="0" algn="ctr">
              <a:buSzPts val="4000"/>
            </a:pPr>
            <a:endParaRPr sz="1600" b="0" i="0" u="sng" strike="noStrike" cap="none" dirty="0">
              <a:solidFill>
                <a:srgbClr val="000000"/>
              </a:solidFill>
              <a:latin typeface="Open Sans"/>
              <a:ea typeface="Open Sans"/>
              <a:cs typeface="Open Sans"/>
              <a:sym typeface="Open Sans"/>
            </a:endParaRPr>
          </a:p>
          <a:p>
            <a:pPr lvl="0" algn="just">
              <a:buSzPts val="2500"/>
            </a:pPr>
            <a:r>
              <a:rPr lang="en-US" sz="1650" i="1" dirty="0">
                <a:latin typeface="Open Sans"/>
                <a:ea typeface="Open Sans"/>
                <a:cs typeface="Open Sans"/>
                <a:sym typeface="Open Sans"/>
              </a:rPr>
              <a:t>The University Counseling Center (UCC) provides comprehensive clinical and referral services to Binghamton University's undergraduate students, graduate students and affiliated entities. Our goal is to enhance the psychological well-being of our students so they can take full advantage of the educational opportunities at the University.</a:t>
            </a:r>
          </a:p>
          <a:p>
            <a:pPr lvl="0" algn="just">
              <a:buSzPts val="2500"/>
            </a:pPr>
            <a:br>
              <a:rPr lang="en-US" sz="165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sz="2000" b="0" i="0" u="sng" strike="noStrike" cap="none"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397565415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250" fill="hold"/>
                                        <p:tgtEl>
                                          <p:spTgt spid="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4">
          <a:extLst>
            <a:ext uri="{FF2B5EF4-FFF2-40B4-BE49-F238E27FC236}">
              <a16:creationId xmlns:a16="http://schemas.microsoft.com/office/drawing/2014/main" id="{DD37D11D-B992-6617-A7A8-9C32FFFDE58D}"/>
            </a:ext>
          </a:extLst>
        </p:cNvPr>
        <p:cNvGrpSpPr/>
        <p:nvPr/>
      </p:nvGrpSpPr>
      <p:grpSpPr>
        <a:xfrm>
          <a:off x="0" y="0"/>
          <a:ext cx="0" cy="0"/>
          <a:chOff x="0" y="0"/>
          <a:chExt cx="0" cy="0"/>
        </a:xfrm>
      </p:grpSpPr>
      <p:sp>
        <p:nvSpPr>
          <p:cNvPr id="55" name="Google Shape;55;p5">
            <a:extLst>
              <a:ext uri="{FF2B5EF4-FFF2-40B4-BE49-F238E27FC236}">
                <a16:creationId xmlns:a16="http://schemas.microsoft.com/office/drawing/2014/main" id="{7847F34D-95E2-7214-297D-31516E19E7A0}"/>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FC272CC9-F4CD-CB7D-179B-6CC7B62EB7EB}"/>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algn="ctr">
              <a:buSzPts val="4000"/>
            </a:pPr>
            <a:r>
              <a:rPr lang="en-US" sz="4000" u="sng" dirty="0">
                <a:solidFill>
                  <a:srgbClr val="005A43"/>
                </a:solidFill>
                <a:latin typeface="Open Sans"/>
                <a:ea typeface="Open Sans"/>
                <a:cs typeface="Open Sans"/>
                <a:sym typeface="Open Sans"/>
              </a:rPr>
              <a:t>University Ombudsman</a:t>
            </a:r>
          </a:p>
          <a:p>
            <a:pPr lvl="0" algn="ctr">
              <a:buSzPts val="4000"/>
            </a:pPr>
            <a:endParaRPr sz="1600" b="0" i="0" u="sng" strike="noStrike" cap="none" dirty="0">
              <a:solidFill>
                <a:srgbClr val="000000"/>
              </a:solidFill>
              <a:latin typeface="Open Sans"/>
              <a:ea typeface="Open Sans"/>
              <a:cs typeface="Open Sans"/>
              <a:sym typeface="Open Sans"/>
            </a:endParaRPr>
          </a:p>
          <a:p>
            <a:pPr lvl="0" algn="just">
              <a:buSzPts val="2500"/>
            </a:pPr>
            <a:r>
              <a:rPr lang="en-US" sz="1650" i="1" dirty="0">
                <a:latin typeface="Open Sans"/>
                <a:ea typeface="Open Sans"/>
                <a:cs typeface="Open Sans"/>
                <a:sym typeface="Open Sans"/>
              </a:rPr>
              <a:t>The Office of the University Ombudsman is a welcoming and safe place to bring your concerns, evaluate your situation, organize your thoughts, and identify your options. The Office operates with strict confidentiality and keeps no records identifying visitors. The Ombudsman does not get involved in or report to any formal processes or conduct formal investigations. The Ombudsman is independent and impartial. All of the Ombudsman's services and guidance are available to faculty, staff, students, and anyone else who has a concern that is related to Binghamton University.</a:t>
            </a:r>
          </a:p>
          <a:p>
            <a:pPr lvl="0" algn="just">
              <a:buSzPts val="2500"/>
            </a:pPr>
            <a:br>
              <a:rPr lang="en-US" sz="1650" i="1" dirty="0">
                <a:latin typeface="Open Sans"/>
                <a:ea typeface="Open Sans"/>
                <a:cs typeface="Open Sans"/>
                <a:sym typeface="Open Sans"/>
              </a:rPr>
            </a:br>
            <a:br>
              <a:rPr lang="en-US" sz="165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sz="2000" b="0" i="0" u="sng" strike="noStrike" cap="none"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20601655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250" fill="hold"/>
                                        <p:tgtEl>
                                          <p:spTgt spid="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6"/>
          <p:cNvSpPr txBox="1">
            <a:spLocks noGrp="1"/>
          </p:cNvSpPr>
          <p:nvPr>
            <p:ph type="title"/>
          </p:nvPr>
        </p:nvSpPr>
        <p:spPr>
          <a:xfrm>
            <a:off x="0" y="1295738"/>
            <a:ext cx="8832313" cy="1122300"/>
          </a:xfrm>
          <a:prstGeom prst="rect">
            <a:avLst/>
          </a:prstGeom>
          <a:noFill/>
          <a:ln>
            <a:noFill/>
          </a:ln>
        </p:spPr>
        <p:txBody>
          <a:bodyPr spcFirstLastPara="1" wrap="square" lIns="91425" tIns="91425" rIns="91425" bIns="91425" anchor="ctr" anchorCtr="0">
            <a:normAutofit fontScale="90000"/>
          </a:bodyPr>
          <a:lstStyle/>
          <a:p>
            <a:pPr marL="0" lvl="0" indent="0" algn="ctr" rtl="0">
              <a:lnSpc>
                <a:spcPct val="100000"/>
              </a:lnSpc>
              <a:spcBef>
                <a:spcPts val="0"/>
              </a:spcBef>
              <a:spcAft>
                <a:spcPts val="0"/>
              </a:spcAft>
              <a:buClr>
                <a:schemeClr val="lt1"/>
              </a:buClr>
              <a:buSzPct val="111111"/>
              <a:buFont typeface="Open Sans"/>
              <a:buNone/>
            </a:pPr>
            <a:r>
              <a:rPr lang="en-US" dirty="0"/>
              <a:t>Explore other tabs on this webpage to learn about more resources!</a:t>
            </a:r>
            <a:endParaRPr dirty="0"/>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2"/>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What is a “confidential” resource?</a:t>
            </a:r>
            <a:endParaRPr/>
          </a:p>
        </p:txBody>
      </p:sp>
      <p:sp>
        <p:nvSpPr>
          <p:cNvPr id="38" name="Google Shape;38;p2"/>
          <p:cNvSpPr txBox="1"/>
          <p:nvPr/>
        </p:nvSpPr>
        <p:spPr>
          <a:xfrm>
            <a:off x="311700" y="1647263"/>
            <a:ext cx="8520600" cy="3563474"/>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lt1"/>
              </a:buClr>
              <a:buSzPts val="2800"/>
              <a:buFont typeface="Open Sans"/>
              <a:buNone/>
            </a:pPr>
            <a:r>
              <a:rPr lang="en-US" sz="2800" b="0" i="0" u="none" strike="noStrike" cap="none" dirty="0">
                <a:solidFill>
                  <a:schemeClr val="dk1"/>
                </a:solidFill>
                <a:latin typeface="Open Sans"/>
                <a:ea typeface="Open Sans"/>
                <a:cs typeface="Open Sans"/>
                <a:sym typeface="Open Sans"/>
              </a:rPr>
              <a:t>For a </a:t>
            </a:r>
            <a:r>
              <a:rPr lang="en-US" sz="4000" b="0" i="0" u="sng" strike="noStrike" cap="none" dirty="0">
                <a:solidFill>
                  <a:schemeClr val="dk1"/>
                </a:solidFill>
                <a:latin typeface="Open Sans"/>
                <a:ea typeface="Open Sans"/>
                <a:cs typeface="Open Sans"/>
                <a:sym typeface="Open Sans"/>
              </a:rPr>
              <a:t>CONFIDENTIAL</a:t>
            </a:r>
            <a:r>
              <a:rPr lang="en-US" sz="2800" b="0" i="0" u="none" strike="noStrike" cap="none" dirty="0">
                <a:solidFill>
                  <a:schemeClr val="dk1"/>
                </a:solidFill>
                <a:latin typeface="Open Sans"/>
                <a:ea typeface="Open Sans"/>
                <a:cs typeface="Open Sans"/>
                <a:sym typeface="Open Sans"/>
              </a:rPr>
              <a:t> resource, </a:t>
            </a:r>
            <a:r>
              <a:rPr lang="en-US" sz="3600" b="0" i="0" u="none" strike="noStrike" cap="none" dirty="0">
                <a:solidFill>
                  <a:schemeClr val="dk1"/>
                </a:solidFill>
                <a:latin typeface="Open Sans"/>
                <a:ea typeface="Open Sans"/>
                <a:cs typeface="Open Sans"/>
                <a:sym typeface="Open Sans"/>
              </a:rPr>
              <a:t>information you share remains</a:t>
            </a:r>
            <a:r>
              <a:rPr lang="en-US" sz="2800" b="0" i="0" u="none" strike="noStrike" cap="none" dirty="0">
                <a:solidFill>
                  <a:schemeClr val="dk1"/>
                </a:solidFill>
                <a:latin typeface="Open Sans"/>
                <a:ea typeface="Open Sans"/>
                <a:cs typeface="Open Sans"/>
                <a:sym typeface="Open Sans"/>
              </a:rPr>
              <a:t> </a:t>
            </a:r>
            <a:r>
              <a:rPr lang="en-US" sz="4000" b="0" i="1" u="none" strike="noStrike" cap="none" dirty="0">
                <a:solidFill>
                  <a:schemeClr val="dk1"/>
                </a:solidFill>
                <a:latin typeface="Open Sans"/>
                <a:ea typeface="Open Sans"/>
                <a:cs typeface="Open Sans"/>
                <a:sym typeface="Open Sans"/>
              </a:rPr>
              <a:t>solely with you and the resource</a:t>
            </a:r>
            <a:r>
              <a:rPr lang="en-US" sz="2800" b="0" i="0" u="none" strike="noStrike" cap="none" dirty="0">
                <a:solidFill>
                  <a:schemeClr val="dk1"/>
                </a:solidFill>
                <a:latin typeface="Open Sans"/>
                <a:ea typeface="Open Sans"/>
                <a:cs typeface="Open Sans"/>
                <a:sym typeface="Open Sans"/>
              </a:rPr>
              <a:t> </a:t>
            </a:r>
            <a:r>
              <a:rPr lang="en-US" sz="2400" b="0" i="0" u="none" strike="noStrike" cap="none" dirty="0">
                <a:solidFill>
                  <a:schemeClr val="dk1"/>
                </a:solidFill>
                <a:latin typeface="Open Sans"/>
                <a:ea typeface="Open Sans"/>
                <a:cs typeface="Open Sans"/>
                <a:sym typeface="Open Sans"/>
              </a:rPr>
              <a:t>(unless there is an immediate concern for safety)</a:t>
            </a:r>
            <a:r>
              <a:rPr lang="en-US" sz="2800" b="0" i="0" u="none" strike="noStrike" cap="none" dirty="0">
                <a:solidFill>
                  <a:schemeClr val="dk1"/>
                </a:solidFill>
                <a:latin typeface="Open Sans"/>
                <a:ea typeface="Open Sans"/>
                <a:cs typeface="Open Sans"/>
                <a:sym typeface="Open Sans"/>
              </a:rPr>
              <a:t>.</a:t>
            </a:r>
            <a:endParaRPr sz="2400" b="0" i="0" u="none" strike="noStrike" cap="none" dirty="0">
              <a:solidFill>
                <a:schemeClr val="dk1"/>
              </a:solidFill>
              <a:latin typeface="Open Sans"/>
              <a:ea typeface="Open Sans"/>
              <a:cs typeface="Open Sans"/>
              <a:sym typeface="Open Sans"/>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8"/>
                                        </p:tgtEl>
                                        <p:attrNameLst>
                                          <p:attrName>style.visibility</p:attrName>
                                        </p:attrNameLst>
                                      </p:cBhvr>
                                      <p:to>
                                        <p:strVal val="visible"/>
                                      </p:to>
                                    </p:set>
                                    <p:anim calcmode="lin" valueType="num">
                                      <p:cBhvr>
                                        <p:cTn id="7" dur="250" fill="hold"/>
                                        <p:tgtEl>
                                          <p:spTgt spid="38"/>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8"/>
                                        </p:tgtEl>
                                        <p:attrNameLst>
                                          <p:attrName>ppt_y</p:attrName>
                                        </p:attrNameLst>
                                      </p:cBhvr>
                                      <p:tavLst>
                                        <p:tav tm="0">
                                          <p:val>
                                            <p:strVal val="#ppt_y"/>
                                          </p:val>
                                        </p:tav>
                                        <p:tav tm="100000">
                                          <p:val>
                                            <p:strVal val="#ppt_y"/>
                                          </p:val>
                                        </p:tav>
                                      </p:tavLst>
                                    </p:anim>
                                    <p:anim calcmode="lin" valueType="num">
                                      <p:cBhvr>
                                        <p:cTn id="9" dur="250" fill="hold"/>
                                        <p:tgtEl>
                                          <p:spTgt spid="38"/>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
          <a:extLst>
            <a:ext uri="{FF2B5EF4-FFF2-40B4-BE49-F238E27FC236}">
              <a16:creationId xmlns:a16="http://schemas.microsoft.com/office/drawing/2014/main" id="{B41AD2E6-9433-274D-553D-147A114DF874}"/>
            </a:ext>
          </a:extLst>
        </p:cNvPr>
        <p:cNvGrpSpPr/>
        <p:nvPr/>
      </p:nvGrpSpPr>
      <p:grpSpPr>
        <a:xfrm>
          <a:off x="0" y="0"/>
          <a:ext cx="0" cy="0"/>
          <a:chOff x="0" y="0"/>
          <a:chExt cx="0" cy="0"/>
        </a:xfrm>
      </p:grpSpPr>
      <p:sp>
        <p:nvSpPr>
          <p:cNvPr id="49" name="Google Shape;49;p4">
            <a:extLst>
              <a:ext uri="{FF2B5EF4-FFF2-40B4-BE49-F238E27FC236}">
                <a16:creationId xmlns:a16="http://schemas.microsoft.com/office/drawing/2014/main" id="{A8A30ABD-10BB-F9B2-A945-AF662A4A70C4}"/>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CONFIDENTIAL RESOURCES</a:t>
            </a:r>
            <a:endParaRPr dirty="0"/>
          </a:p>
        </p:txBody>
      </p:sp>
      <p:sp>
        <p:nvSpPr>
          <p:cNvPr id="5" name="Google Shape;50;p4">
            <a:extLst>
              <a:ext uri="{FF2B5EF4-FFF2-40B4-BE49-F238E27FC236}">
                <a16:creationId xmlns:a16="http://schemas.microsoft.com/office/drawing/2014/main" id="{03F8E491-F28F-F459-EBB2-724581E59AC0}"/>
              </a:ext>
            </a:extLst>
          </p:cNvPr>
          <p:cNvSpPr txBox="1"/>
          <p:nvPr/>
        </p:nvSpPr>
        <p:spPr>
          <a:xfrm>
            <a:off x="68317" y="1799661"/>
            <a:ext cx="9007366" cy="4448737"/>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000"/>
              <a:buFont typeface="Open Sans"/>
              <a:buNone/>
            </a:pPr>
            <a:r>
              <a:rPr lang="en-US" sz="4000" u="sng"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Title IX Peer Advisors</a:t>
            </a:r>
            <a:endParaRPr dirty="0"/>
          </a:p>
          <a:p>
            <a:pPr marL="0" marR="0" lvl="0" indent="0" algn="ctr" rtl="0">
              <a:lnSpc>
                <a:spcPct val="100000"/>
              </a:lnSpc>
              <a:spcBef>
                <a:spcPts val="0"/>
              </a:spcBef>
              <a:spcAft>
                <a:spcPts val="0"/>
              </a:spcAft>
              <a:buClr>
                <a:srgbClr val="000000"/>
              </a:buClr>
              <a:buSzPts val="1600"/>
              <a:buFont typeface="Open Sans"/>
              <a:buNone/>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The goal of the Title IX Peer Advisors program is to provide claimants who are pursuing the Title IX grievance process—including, but not limited to, survivors and victims of sexual/gender-based harassment, violence, or discrimination—with adequate support through a peer advising program. This peer advising service may include but is not limited to, advising claimants throughout Title IX processes, making claimants aware of their rights in a federal, state, and SUNY-wide context, ensuring that claimants know which supportive measures and accommodations they are entitled to, and referring claimants to the appropriate on and off campus services or professionals based on a claimants’ individual needs and circumstances. </a:t>
            </a:r>
          </a:p>
        </p:txBody>
      </p:sp>
    </p:spTree>
    <p:extLst>
      <p:ext uri="{BB962C8B-B14F-4D97-AF65-F5344CB8AC3E}">
        <p14:creationId xmlns:p14="http://schemas.microsoft.com/office/powerpoint/2010/main" val="341019812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250" fill="hold"/>
                                        <p:tgtEl>
                                          <p:spTgt spid="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5">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3"/>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CONFIDENTIAL RESOURCES </a:t>
            </a:r>
            <a:r>
              <a:rPr lang="en-US" sz="1200" b="0" dirty="0"/>
              <a:t>(cont.)</a:t>
            </a:r>
            <a:endParaRPr dirty="0"/>
          </a:p>
        </p:txBody>
      </p:sp>
      <p:sp>
        <p:nvSpPr>
          <p:cNvPr id="44" name="Google Shape;44;p3"/>
          <p:cNvSpPr txBox="1"/>
          <p:nvPr/>
        </p:nvSpPr>
        <p:spPr>
          <a:xfrm>
            <a:off x="68317" y="1647262"/>
            <a:ext cx="9007366" cy="4448737"/>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lt1"/>
              </a:buClr>
              <a:buSzPts val="2800"/>
              <a:buFont typeface="Open Sans"/>
              <a:buNone/>
            </a:pPr>
            <a:r>
              <a:rPr lang="en-US" sz="4000" b="0" i="0" u="sng" strike="noStrike" cap="none"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24/7 National Domestic </a:t>
            </a:r>
          </a:p>
          <a:p>
            <a:pPr marL="0" marR="0" lvl="0" indent="0" algn="ctr" rtl="0">
              <a:lnSpc>
                <a:spcPct val="100000"/>
              </a:lnSpc>
              <a:spcBef>
                <a:spcPts val="0"/>
              </a:spcBef>
              <a:spcAft>
                <a:spcPts val="0"/>
              </a:spcAft>
              <a:buClr>
                <a:schemeClr val="lt1"/>
              </a:buClr>
              <a:buSzPts val="2800"/>
              <a:buFont typeface="Open Sans"/>
              <a:buNone/>
            </a:pPr>
            <a:r>
              <a:rPr lang="en-US" sz="4000" b="0" i="0" u="sng" strike="noStrike" cap="none"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Vi</a:t>
            </a:r>
            <a:r>
              <a:rPr lang="en-US" sz="4000" u="sng"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olence Hotline</a:t>
            </a:r>
            <a:r>
              <a:rPr lang="en-US" sz="4000" u="sng" dirty="0">
                <a:solidFill>
                  <a:srgbClr val="005A43"/>
                </a:solidFill>
                <a:latin typeface="Open Sans"/>
                <a:ea typeface="Open Sans"/>
                <a:cs typeface="Open Sans"/>
                <a:sym typeface="Open Sans"/>
              </a:rPr>
              <a:t> </a:t>
            </a:r>
            <a:endParaRPr dirty="0"/>
          </a:p>
          <a:p>
            <a:pPr marL="0" marR="0" lvl="0" indent="0" algn="ctr" rtl="0">
              <a:lnSpc>
                <a:spcPct val="100000"/>
              </a:lnSpc>
              <a:spcBef>
                <a:spcPts val="0"/>
              </a:spcBef>
              <a:spcAft>
                <a:spcPts val="0"/>
              </a:spcAft>
              <a:buClr>
                <a:schemeClr val="lt1"/>
              </a:buClr>
              <a:buSzPts val="2800"/>
              <a:buFont typeface="Open Sans"/>
              <a:buNone/>
            </a:pPr>
            <a:r>
              <a:rPr lang="en-US" sz="1600" b="0" i="0" u="none" strike="noStrike" cap="none" dirty="0">
                <a:solidFill>
                  <a:schemeClr val="dk1"/>
                </a:solidFill>
                <a:latin typeface="Open Sans"/>
                <a:ea typeface="Open Sans"/>
                <a:cs typeface="Open Sans"/>
                <a:sym typeface="Open Sans"/>
              </a:rPr>
              <a:t>📞</a:t>
            </a:r>
            <a:r>
              <a:rPr lang="en-US" sz="2500" b="0" i="0" u="none" strike="noStrike" cap="none" dirty="0">
                <a:solidFill>
                  <a:schemeClr val="dk1"/>
                </a:solidFill>
                <a:latin typeface="Open Sans"/>
                <a:ea typeface="Open Sans"/>
                <a:cs typeface="Open Sans"/>
                <a:sym typeface="Open Sans"/>
              </a:rPr>
              <a:t> </a:t>
            </a:r>
            <a:r>
              <a:rPr lang="en-US" sz="2500" dirty="0">
                <a:solidFill>
                  <a:schemeClr val="dk1"/>
                </a:solidFill>
                <a:latin typeface="Open Sans"/>
                <a:ea typeface="Open Sans"/>
                <a:cs typeface="Open Sans"/>
                <a:sym typeface="Open Sans"/>
              </a:rPr>
              <a:t>(800) 799-7233 </a:t>
            </a:r>
            <a:r>
              <a:rPr lang="en-US" sz="1600" b="0" i="0" u="none" strike="noStrike" cap="none" dirty="0">
                <a:solidFill>
                  <a:schemeClr val="dk1"/>
                </a:solidFill>
                <a:latin typeface="Open Sans"/>
                <a:ea typeface="Open Sans"/>
                <a:cs typeface="Open Sans"/>
                <a:sym typeface="Open Sans"/>
              </a:rPr>
              <a:t>📞</a:t>
            </a:r>
            <a:endParaRPr dirty="0"/>
          </a:p>
          <a:p>
            <a:pPr marL="0" marR="0" lvl="0" indent="0" algn="ctr" rtl="0">
              <a:lnSpc>
                <a:spcPct val="100000"/>
              </a:lnSpc>
              <a:spcBef>
                <a:spcPts val="0"/>
              </a:spcBef>
              <a:spcAft>
                <a:spcPts val="0"/>
              </a:spcAft>
              <a:buClr>
                <a:schemeClr val="lt1"/>
              </a:buClr>
              <a:buSzPts val="2800"/>
              <a:buFont typeface="Open Sans"/>
              <a:buNone/>
            </a:pPr>
            <a:endParaRPr sz="1600" b="0" i="0" u="sng" strike="noStrike" cap="none" dirty="0">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lt1"/>
              </a:buClr>
              <a:buSzPts val="2800"/>
              <a:buFont typeface="Open Sans"/>
              <a:buNone/>
            </a:pPr>
            <a:r>
              <a:rPr lang="en-US" sz="2000" i="1" dirty="0">
                <a:latin typeface="Open Sans"/>
                <a:ea typeface="Open Sans"/>
                <a:cs typeface="Open Sans"/>
                <a:sym typeface="Open Sans"/>
              </a:rPr>
              <a:t>24 hours a day, 7 days a week, 365 days a year, the National Domestic Violence Hotline provides essential tools and support to help survivors of domestic violence so they can live lives free of abuse. </a:t>
            </a:r>
            <a:endParaRPr sz="2000" i="1" dirty="0">
              <a:latin typeface="Open Sans"/>
              <a:ea typeface="Open Sans"/>
              <a:cs typeface="Open Sans"/>
              <a:sym typeface="Open Sans"/>
            </a:endParaRPr>
          </a:p>
          <a:p>
            <a:pPr marL="0" marR="0" lvl="0" indent="0" algn="just" rtl="0">
              <a:lnSpc>
                <a:spcPct val="100000"/>
              </a:lnSpc>
              <a:spcBef>
                <a:spcPts val="0"/>
              </a:spcBef>
              <a:spcAft>
                <a:spcPts val="0"/>
              </a:spcAft>
              <a:buClr>
                <a:schemeClr val="lt1"/>
              </a:buClr>
              <a:buSzPts val="2800"/>
              <a:buFont typeface="Open Sans"/>
              <a:buNone/>
            </a:pPr>
            <a:endParaRPr sz="2000" i="1" dirty="0">
              <a:latin typeface="Open Sans"/>
              <a:ea typeface="Open Sans"/>
              <a:cs typeface="Open Sans"/>
              <a:sym typeface="Open Sans"/>
            </a:endParaRPr>
          </a:p>
          <a:p>
            <a:pPr marL="0" marR="0" lvl="0" indent="0" algn="just" rtl="0">
              <a:lnSpc>
                <a:spcPct val="100000"/>
              </a:lnSpc>
              <a:spcBef>
                <a:spcPts val="0"/>
              </a:spcBef>
              <a:spcAft>
                <a:spcPts val="0"/>
              </a:spcAft>
              <a:buClr>
                <a:schemeClr val="lt1"/>
              </a:buClr>
              <a:buSzPts val="2800"/>
              <a:buFont typeface="Open Sans"/>
              <a:buNone/>
            </a:pPr>
            <a:r>
              <a:rPr lang="en-US" sz="2000" i="1" dirty="0">
                <a:latin typeface="Open Sans"/>
                <a:ea typeface="Open Sans"/>
                <a:cs typeface="Open Sans"/>
                <a:sym typeface="Open Sans"/>
              </a:rPr>
              <a:t>Contacts to The Hotline can expect highly-trained, expert advocates to offer free, confidential, and compassionate support, crisis intervention information, education, and referral services in over 200 languages.</a:t>
            </a:r>
            <a:endParaRPr sz="2000" i="1" dirty="0">
              <a:latin typeface="Open Sans"/>
              <a:ea typeface="Open Sans"/>
              <a:cs typeface="Open Sans"/>
              <a:sym typeface="Open Sans"/>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4">
                                            <p:txEl>
                                              <p:pRg st="4" end="4"/>
                                            </p:txEl>
                                          </p:spTgt>
                                        </p:tgtEl>
                                        <p:attrNameLst>
                                          <p:attrName>style.visibility</p:attrName>
                                        </p:attrNameLst>
                                      </p:cBhvr>
                                      <p:to>
                                        <p:strVal val="visible"/>
                                      </p:to>
                                    </p:set>
                                    <p:anim calcmode="lin" valueType="num">
                                      <p:cBhvr>
                                        <p:cTn id="7" dur="250" fill="hold"/>
                                        <p:tgtEl>
                                          <p:spTgt spid="44">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4">
                                            <p:txEl>
                                              <p:pRg st="4" end="4"/>
                                            </p:txEl>
                                          </p:spTgt>
                                        </p:tgtEl>
                                        <p:attrNameLst>
                                          <p:attrName>ppt_y</p:attrName>
                                        </p:attrNameLst>
                                      </p:cBhvr>
                                      <p:tavLst>
                                        <p:tav tm="0">
                                          <p:val>
                                            <p:strVal val="#ppt_y"/>
                                          </p:val>
                                        </p:tav>
                                        <p:tav tm="100000">
                                          <p:val>
                                            <p:strVal val="#ppt_y"/>
                                          </p:val>
                                        </p:tav>
                                      </p:tavLst>
                                    </p:anim>
                                    <p:anim calcmode="lin" valueType="num">
                                      <p:cBhvr>
                                        <p:cTn id="9" dur="250" fill="hold"/>
                                        <p:tgtEl>
                                          <p:spTgt spid="44">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4">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4">
                                            <p:txEl>
                                              <p:pRg st="4" end="4"/>
                                            </p:txEl>
                                          </p:spTgt>
                                        </p:tgtEl>
                                      </p:cBhvr>
                                    </p:animEffect>
                                  </p:childTnLst>
                                </p:cTn>
                              </p:par>
                            </p:childTnLst>
                          </p:cTn>
                        </p:par>
                        <p:par>
                          <p:cTn id="12" fill="hold">
                            <p:stCondLst>
                              <p:cond delay="435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44">
                                            <p:txEl>
                                              <p:pRg st="6" end="6"/>
                                            </p:txEl>
                                          </p:spTgt>
                                        </p:tgtEl>
                                        <p:attrNameLst>
                                          <p:attrName>style.visibility</p:attrName>
                                        </p:attrNameLst>
                                      </p:cBhvr>
                                      <p:to>
                                        <p:strVal val="visible"/>
                                      </p:to>
                                    </p:set>
                                    <p:anim calcmode="lin" valueType="num">
                                      <p:cBhvr>
                                        <p:cTn id="15" dur="250" fill="hold"/>
                                        <p:tgtEl>
                                          <p:spTgt spid="44">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250" fill="hold"/>
                                        <p:tgtEl>
                                          <p:spTgt spid="44">
                                            <p:txEl>
                                              <p:pRg st="6" end="6"/>
                                            </p:txEl>
                                          </p:spTgt>
                                        </p:tgtEl>
                                        <p:attrNameLst>
                                          <p:attrName>ppt_y</p:attrName>
                                        </p:attrNameLst>
                                      </p:cBhvr>
                                      <p:tavLst>
                                        <p:tav tm="0">
                                          <p:val>
                                            <p:strVal val="#ppt_y"/>
                                          </p:val>
                                        </p:tav>
                                        <p:tav tm="100000">
                                          <p:val>
                                            <p:strVal val="#ppt_y"/>
                                          </p:val>
                                        </p:tav>
                                      </p:tavLst>
                                    </p:anim>
                                    <p:anim calcmode="lin" valueType="num">
                                      <p:cBhvr>
                                        <p:cTn id="17" dur="250" fill="hold"/>
                                        <p:tgtEl>
                                          <p:spTgt spid="44">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250" fill="hold"/>
                                        <p:tgtEl>
                                          <p:spTgt spid="44">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250" tmFilter="0,0; .5, 1; 1, 1"/>
                                        <p:tgtEl>
                                          <p:spTgt spid="4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4"/>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dirty="0"/>
              <a:t>CONFIDENTIAL RESOURCES </a:t>
            </a:r>
            <a:r>
              <a:rPr lang="en-US" sz="1200" b="0" dirty="0"/>
              <a:t>(cont.)</a:t>
            </a:r>
            <a:endParaRPr dirty="0"/>
          </a:p>
        </p:txBody>
      </p:sp>
      <p:sp>
        <p:nvSpPr>
          <p:cNvPr id="50" name="Google Shape;50;p4"/>
          <p:cNvSpPr txBox="1"/>
          <p:nvPr/>
        </p:nvSpPr>
        <p:spPr>
          <a:xfrm>
            <a:off x="68317" y="1647262"/>
            <a:ext cx="9007366" cy="4448737"/>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000"/>
              <a:buFont typeface="Open Sans"/>
              <a:buNone/>
            </a:pPr>
            <a:r>
              <a:rPr lang="en-US" sz="4000" u="sng"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Binghamton University </a:t>
            </a:r>
          </a:p>
          <a:p>
            <a:pPr marL="0" marR="0" lvl="0" indent="0" algn="ctr" rtl="0">
              <a:lnSpc>
                <a:spcPct val="100000"/>
              </a:lnSpc>
              <a:spcBef>
                <a:spcPts val="0"/>
              </a:spcBef>
              <a:spcAft>
                <a:spcPts val="0"/>
              </a:spcAft>
              <a:buClr>
                <a:srgbClr val="000000"/>
              </a:buClr>
              <a:buSzPts val="4000"/>
              <a:buFont typeface="Open Sans"/>
              <a:buNone/>
            </a:pPr>
            <a:r>
              <a:rPr lang="en-US" sz="4000" u="sng"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Interfaith Council (BUIC)</a:t>
            </a:r>
            <a:endParaRPr dirty="0"/>
          </a:p>
          <a:p>
            <a:pPr marL="0" marR="0" lvl="0" indent="0" algn="ctr" rtl="0">
              <a:lnSpc>
                <a:spcPct val="100000"/>
              </a:lnSpc>
              <a:spcBef>
                <a:spcPts val="0"/>
              </a:spcBef>
              <a:spcAft>
                <a:spcPts val="0"/>
              </a:spcAft>
              <a:buClr>
                <a:srgbClr val="000000"/>
              </a:buClr>
              <a:buSzPts val="1600"/>
              <a:buFont typeface="Open Sans"/>
              <a:buNone/>
            </a:pPr>
            <a:endParaRPr sz="1600" b="0" i="0" u="sng" strike="noStrike" cap="none" dirty="0">
              <a:solidFill>
                <a:srgbClr val="000000"/>
              </a:solidFill>
              <a:latin typeface="Open Sans"/>
              <a:ea typeface="Open Sans"/>
              <a:cs typeface="Open Sans"/>
              <a:sym typeface="Open Sans"/>
            </a:endParaRPr>
          </a:p>
          <a:p>
            <a:pPr marL="0" marR="0" lvl="0" indent="0" algn="just" rtl="0">
              <a:lnSpc>
                <a:spcPct val="100000"/>
              </a:lnSpc>
              <a:spcBef>
                <a:spcPts val="0"/>
              </a:spcBef>
              <a:spcAft>
                <a:spcPts val="0"/>
              </a:spcAft>
              <a:buClr>
                <a:srgbClr val="000000"/>
              </a:buClr>
              <a:buSzPts val="2500"/>
              <a:buFont typeface="Open Sans"/>
              <a:buNone/>
            </a:pPr>
            <a:r>
              <a:rPr lang="en-US" sz="2000" i="1" dirty="0">
                <a:latin typeface="Open Sans"/>
                <a:ea typeface="Open Sans"/>
                <a:cs typeface="Open Sans"/>
                <a:sym typeface="Open Sans"/>
              </a:rPr>
              <a:t>The Binghamton University Interfaith Council (BUIC) is composed of various religious institutions and organizations from around the greater Binghamton area that have committed themselves to serving the religious and spiritual needs of the University community. BUIC includes campus ministers/faith leaders as well as the established Student Association (SA) chartered faith-based clubs. The members of BUIC pledge to respect the diversity of religious experience while maintaining the integrity of beliefs.</a:t>
            </a:r>
            <a:endParaRPr sz="2000" b="0" i="0" u="sng" strike="noStrike" cap="none" dirty="0">
              <a:solidFill>
                <a:srgbClr val="000000"/>
              </a:solidFill>
              <a:latin typeface="Open Sans"/>
              <a:ea typeface="Open Sans"/>
              <a:cs typeface="Open Sans"/>
              <a:sym typeface="Open Sans"/>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50">
                                            <p:txEl>
                                              <p:pRg st="3" end="3"/>
                                            </p:txEl>
                                          </p:spTgt>
                                        </p:tgtEl>
                                        <p:attrNameLst>
                                          <p:attrName>style.visibility</p:attrName>
                                        </p:attrNameLst>
                                      </p:cBhvr>
                                      <p:to>
                                        <p:strVal val="visible"/>
                                      </p:to>
                                    </p:set>
                                    <p:anim calcmode="lin" valueType="num">
                                      <p:cBhvr>
                                        <p:cTn id="7" dur="250" fill="hold"/>
                                        <p:tgtEl>
                                          <p:spTgt spid="50">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50">
                                            <p:txEl>
                                              <p:pRg st="3" end="3"/>
                                            </p:txEl>
                                          </p:spTgt>
                                        </p:tgtEl>
                                        <p:attrNameLst>
                                          <p:attrName>ppt_y</p:attrName>
                                        </p:attrNameLst>
                                      </p:cBhvr>
                                      <p:tavLst>
                                        <p:tav tm="0">
                                          <p:val>
                                            <p:strVal val="#ppt_y"/>
                                          </p:val>
                                        </p:tav>
                                        <p:tav tm="100000">
                                          <p:val>
                                            <p:strVal val="#ppt_y"/>
                                          </p:val>
                                        </p:tav>
                                      </p:tavLst>
                                    </p:anim>
                                    <p:anim calcmode="lin" valueType="num">
                                      <p:cBhvr>
                                        <p:cTn id="9" dur="250" fill="hold"/>
                                        <p:tgtEl>
                                          <p:spTgt spid="50">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50">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5"/>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78953BA3-79F3-F9D7-35EC-BD7D5B23AC1F}"/>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000"/>
              <a:buFont typeface="Open Sans"/>
              <a:buNone/>
            </a:pPr>
            <a:r>
              <a:rPr lang="en-US" sz="4000" u="sng"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Binghamton University </a:t>
            </a:r>
          </a:p>
          <a:p>
            <a:pPr marL="0" marR="0" lvl="0" indent="0" algn="ctr" rtl="0">
              <a:lnSpc>
                <a:spcPct val="100000"/>
              </a:lnSpc>
              <a:spcBef>
                <a:spcPts val="0"/>
              </a:spcBef>
              <a:spcAft>
                <a:spcPts val="0"/>
              </a:spcAft>
              <a:buClr>
                <a:srgbClr val="000000"/>
              </a:buClr>
              <a:buSzPts val="4000"/>
              <a:buFont typeface="Open Sans"/>
              <a:buNone/>
            </a:pPr>
            <a:r>
              <a:rPr lang="en-US" sz="4000" u="sng" dirty="0">
                <a:solidFill>
                  <a:srgbClr val="005A43"/>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Psychological Clinic</a:t>
            </a:r>
            <a:endParaRPr dirty="0"/>
          </a:p>
          <a:p>
            <a:pPr marL="0" marR="0" lvl="0" indent="0" algn="ctr" rtl="0">
              <a:lnSpc>
                <a:spcPct val="100000"/>
              </a:lnSpc>
              <a:spcBef>
                <a:spcPts val="0"/>
              </a:spcBef>
              <a:spcAft>
                <a:spcPts val="0"/>
              </a:spcAft>
              <a:buClr>
                <a:srgbClr val="000000"/>
              </a:buClr>
              <a:buSzPts val="1600"/>
              <a:buFont typeface="Open Sans"/>
              <a:buNone/>
            </a:pPr>
            <a:endParaRPr sz="1600" b="0" i="0" u="sng" strike="noStrike" cap="none" dirty="0">
              <a:solidFill>
                <a:srgbClr val="000000"/>
              </a:solidFill>
              <a:latin typeface="Open Sans"/>
              <a:ea typeface="Open Sans"/>
              <a:cs typeface="Open Sans"/>
              <a:sym typeface="Open Sans"/>
            </a:endParaRPr>
          </a:p>
          <a:p>
            <a:pPr marL="0" marR="0" lvl="0" indent="0" algn="just" rtl="0">
              <a:lnSpc>
                <a:spcPct val="100000"/>
              </a:lnSpc>
              <a:spcBef>
                <a:spcPts val="0"/>
              </a:spcBef>
              <a:spcAft>
                <a:spcPts val="0"/>
              </a:spcAft>
              <a:buClr>
                <a:srgbClr val="000000"/>
              </a:buClr>
              <a:buSzPts val="2500"/>
              <a:buFont typeface="Open Sans"/>
              <a:buNone/>
            </a:pPr>
            <a:r>
              <a:rPr lang="en-US" sz="2000" i="1" dirty="0">
                <a:latin typeface="Open Sans"/>
                <a:ea typeface="Open Sans"/>
                <a:cs typeface="Open Sans"/>
                <a:sym typeface="Open Sans"/>
              </a:rPr>
              <a:t>The Binghamton University Psychological Clinic is the primary training site for students enrolled in the Clinical Psychology doctoral program. Therapists work under the direct supervision of New York State licensed psychologists. Consistent with the clinical science orientation of this program, the clinic offers a wide variety of assessment and intervention services which are supported by empirical research. Treatment services are available for adolescents and adults. Psychological assessment services are available for individuals 18 and older. Contact us for additional information or to schedule an appointment.</a:t>
            </a:r>
            <a:endParaRPr sz="2000" b="0" i="0" u="sng" strike="noStrike" cap="none" dirty="0">
              <a:solidFill>
                <a:srgbClr val="000000"/>
              </a:solidFill>
              <a:latin typeface="Open Sans"/>
              <a:ea typeface="Open Sans"/>
              <a:cs typeface="Open Sans"/>
              <a:sym typeface="Open Sans"/>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p:cTn id="7" dur="250" fill="hold"/>
                                        <p:tgtEl>
                                          <p:spTgt spid="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3" end="3"/>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
          <a:extLst>
            <a:ext uri="{FF2B5EF4-FFF2-40B4-BE49-F238E27FC236}">
              <a16:creationId xmlns:a16="http://schemas.microsoft.com/office/drawing/2014/main" id="{6E9BDB6C-755D-BACC-96C0-51EB602526A0}"/>
            </a:ext>
          </a:extLst>
        </p:cNvPr>
        <p:cNvGrpSpPr/>
        <p:nvPr/>
      </p:nvGrpSpPr>
      <p:grpSpPr>
        <a:xfrm>
          <a:off x="0" y="0"/>
          <a:ext cx="0" cy="0"/>
          <a:chOff x="0" y="0"/>
          <a:chExt cx="0" cy="0"/>
        </a:xfrm>
      </p:grpSpPr>
      <p:sp>
        <p:nvSpPr>
          <p:cNvPr id="55" name="Google Shape;55;p5">
            <a:extLst>
              <a:ext uri="{FF2B5EF4-FFF2-40B4-BE49-F238E27FC236}">
                <a16:creationId xmlns:a16="http://schemas.microsoft.com/office/drawing/2014/main" id="{EC379C96-7B1F-06F6-EE7B-EFB6EF468EF3}"/>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E53D1C70-5A2E-EAF7-A134-97507A8DB0AB}"/>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lvl="0" algn="ctr">
              <a:buSzPts val="4000"/>
            </a:pPr>
            <a:r>
              <a:rPr lang="en-US" sz="4000" u="sng" dirty="0">
                <a:solidFill>
                  <a:srgbClr val="005A43"/>
                </a:solidFill>
                <a:latin typeface="Open Sans"/>
                <a:ea typeface="Open Sans"/>
                <a:cs typeface="Open Sans"/>
                <a:sym typeface="Open Sans"/>
              </a:rPr>
              <a:t>Crime Victims Assistance </a:t>
            </a:r>
          </a:p>
          <a:p>
            <a:pPr lvl="0" algn="ctr">
              <a:buSzPts val="4000"/>
            </a:pPr>
            <a:r>
              <a:rPr lang="en-US" sz="4000" u="sng" dirty="0">
                <a:solidFill>
                  <a:srgbClr val="005A43"/>
                </a:solidFill>
                <a:latin typeface="Open Sans"/>
                <a:ea typeface="Open Sans"/>
                <a:cs typeface="Open Sans"/>
                <a:sym typeface="Open Sans"/>
              </a:rPr>
              <a:t>Center (CVAC)</a:t>
            </a:r>
          </a:p>
          <a:p>
            <a:pPr lvl="0" algn="ctr">
              <a:buSzPts val="4000"/>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CVAC is a unique resource which offers a safe &amp; welcoming environment for those who have been a victim of, or affected by crime. Our counselors and advocates provide free, trauma-informed supportive services with compassion to survivors.</a:t>
            </a:r>
          </a:p>
          <a:p>
            <a:pPr lvl="0" algn="just">
              <a:buSzPts val="2500"/>
            </a:pPr>
            <a:br>
              <a:rPr lang="en-US" sz="2000" i="1" dirty="0">
                <a:latin typeface="Open Sans"/>
                <a:ea typeface="Open Sans"/>
                <a:cs typeface="Open Sans"/>
                <a:sym typeface="Open Sans"/>
              </a:rPr>
            </a:br>
            <a:endParaRPr sz="2000" b="0" i="0" u="sng" strike="noStrike" cap="none"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376290856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p:cTn id="7" dur="250" fill="hold"/>
                                        <p:tgtEl>
                                          <p:spTgt spid="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3" end="3"/>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4">
          <a:extLst>
            <a:ext uri="{FF2B5EF4-FFF2-40B4-BE49-F238E27FC236}">
              <a16:creationId xmlns:a16="http://schemas.microsoft.com/office/drawing/2014/main" id="{98A03B3D-EC21-A51E-A924-33F04C092308}"/>
            </a:ext>
          </a:extLst>
        </p:cNvPr>
        <p:cNvGrpSpPr/>
        <p:nvPr/>
      </p:nvGrpSpPr>
      <p:grpSpPr>
        <a:xfrm>
          <a:off x="0" y="0"/>
          <a:ext cx="0" cy="0"/>
          <a:chOff x="0" y="0"/>
          <a:chExt cx="0" cy="0"/>
        </a:xfrm>
      </p:grpSpPr>
      <p:sp>
        <p:nvSpPr>
          <p:cNvPr id="55" name="Google Shape;55;p5">
            <a:extLst>
              <a:ext uri="{FF2B5EF4-FFF2-40B4-BE49-F238E27FC236}">
                <a16:creationId xmlns:a16="http://schemas.microsoft.com/office/drawing/2014/main" id="{4FD30B6A-294C-F72E-1E92-EF7E00B046C1}"/>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7C949EB1-4907-B3F9-38D4-0B4FC3D55CAC}"/>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lvl="0" algn="ctr">
              <a:buSzPts val="4000"/>
            </a:pPr>
            <a:r>
              <a:rPr lang="en-US" sz="4000" u="sng" dirty="0">
                <a:solidFill>
                  <a:srgbClr val="005A43"/>
                </a:solidFill>
                <a:latin typeface="Open Sans"/>
                <a:ea typeface="Open Sans"/>
                <a:cs typeface="Open Sans"/>
                <a:sym typeface="Open Sans"/>
              </a:rPr>
              <a:t>Decker Student Health Services Center; Local Hospitals</a:t>
            </a:r>
          </a:p>
          <a:p>
            <a:pPr lvl="0" algn="ctr">
              <a:buSzPts val="4000"/>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The Decker Student Health Services Center (DSHSC) provides currently registered Binghamton University students and affiliated entities with care for acute illness and injury, health education, women’s health services (including birth control), travel medicine, immunizations, HIV testing, psychiatric consultation and laboratory services. The mission of the DSHSC is to promote and support student wellness through education, prevention and treatment in a caring atmosphere that respects the unique qualities of each individual. Local hospitals are also confidential resources.</a:t>
            </a:r>
          </a:p>
          <a:p>
            <a:pPr lvl="0" algn="just">
              <a:buSzPts val="2500"/>
            </a:pP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sz="2000" b="0" i="0" u="sng" strike="noStrike" cap="none"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257184000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250" fill="hold"/>
                                        <p:tgtEl>
                                          <p:spTgt spid="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4">
          <a:extLst>
            <a:ext uri="{FF2B5EF4-FFF2-40B4-BE49-F238E27FC236}">
              <a16:creationId xmlns:a16="http://schemas.microsoft.com/office/drawing/2014/main" id="{3AC0EBFB-32A1-F0BE-3EA0-D4BA915932B2}"/>
            </a:ext>
          </a:extLst>
        </p:cNvPr>
        <p:cNvGrpSpPr/>
        <p:nvPr/>
      </p:nvGrpSpPr>
      <p:grpSpPr>
        <a:xfrm>
          <a:off x="0" y="0"/>
          <a:ext cx="0" cy="0"/>
          <a:chOff x="0" y="0"/>
          <a:chExt cx="0" cy="0"/>
        </a:xfrm>
      </p:grpSpPr>
      <p:sp>
        <p:nvSpPr>
          <p:cNvPr id="55" name="Google Shape;55;p5">
            <a:extLst>
              <a:ext uri="{FF2B5EF4-FFF2-40B4-BE49-F238E27FC236}">
                <a16:creationId xmlns:a16="http://schemas.microsoft.com/office/drawing/2014/main" id="{D615716F-A5D1-8119-854D-6B90D67B9603}"/>
              </a:ext>
            </a:extLst>
          </p:cNvPr>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lt1"/>
              </a:buClr>
              <a:buSzPts val="2800"/>
              <a:buFont typeface="Open Sans"/>
              <a:buNone/>
            </a:pPr>
            <a:r>
              <a:rPr lang="en-US"/>
              <a:t>CONFIDENTIAL RESOURCES </a:t>
            </a:r>
            <a:r>
              <a:rPr lang="en-US" sz="1200" b="0"/>
              <a:t>(cont.)</a:t>
            </a:r>
            <a:endParaRPr/>
          </a:p>
        </p:txBody>
      </p:sp>
      <p:sp>
        <p:nvSpPr>
          <p:cNvPr id="4" name="Google Shape;56;p5">
            <a:extLst>
              <a:ext uri="{FF2B5EF4-FFF2-40B4-BE49-F238E27FC236}">
                <a16:creationId xmlns:a16="http://schemas.microsoft.com/office/drawing/2014/main" id="{2C6D1326-A2E7-F4CA-B859-FF6C153368CB}"/>
              </a:ext>
            </a:extLst>
          </p:cNvPr>
          <p:cNvSpPr txBox="1"/>
          <p:nvPr/>
        </p:nvSpPr>
        <p:spPr>
          <a:xfrm>
            <a:off x="68317" y="1752835"/>
            <a:ext cx="9007366" cy="4448737"/>
          </a:xfrm>
          <a:prstGeom prst="rect">
            <a:avLst/>
          </a:prstGeom>
          <a:noFill/>
          <a:ln>
            <a:noFill/>
          </a:ln>
        </p:spPr>
        <p:txBody>
          <a:bodyPr spcFirstLastPara="1" wrap="square" lIns="91425" tIns="91425" rIns="91425" bIns="91425" anchor="t" anchorCtr="0">
            <a:noAutofit/>
          </a:bodyPr>
          <a:lstStyle/>
          <a:p>
            <a:pPr lvl="0" algn="ctr">
              <a:buSzPts val="4000"/>
            </a:pPr>
            <a:r>
              <a:rPr lang="en-US" sz="4000" u="sng" dirty="0">
                <a:solidFill>
                  <a:srgbClr val="005A43"/>
                </a:solidFill>
                <a:latin typeface="Open Sans"/>
                <a:ea typeface="Open Sans"/>
                <a:cs typeface="Open Sans"/>
                <a:sym typeface="Open Sans"/>
              </a:rPr>
              <a:t>Employee Assistance Program</a:t>
            </a:r>
          </a:p>
          <a:p>
            <a:pPr lvl="0" algn="ctr">
              <a:buSzPts val="4000"/>
            </a:pPr>
            <a:endParaRPr sz="1600" b="0" i="0" u="sng" strike="noStrike" cap="none" dirty="0">
              <a:solidFill>
                <a:srgbClr val="000000"/>
              </a:solidFill>
              <a:latin typeface="Open Sans"/>
              <a:ea typeface="Open Sans"/>
              <a:cs typeface="Open Sans"/>
              <a:sym typeface="Open Sans"/>
            </a:endParaRPr>
          </a:p>
          <a:p>
            <a:pPr lvl="0" algn="just">
              <a:buSzPts val="2500"/>
            </a:pPr>
            <a:r>
              <a:rPr lang="en-US" sz="2000" i="1" dirty="0">
                <a:latin typeface="Open Sans"/>
                <a:ea typeface="Open Sans"/>
                <a:cs typeface="Open Sans"/>
                <a:sym typeface="Open Sans"/>
              </a:rPr>
              <a:t>The Binghamton University Employee Assistance Program (EAP) is a valuable benefit dedicated to supporting and enhancing the total well-being of faculty and staff in an effort to create a healthier workforce resulting in resilient communities both on and off campus.</a:t>
            </a:r>
          </a:p>
          <a:p>
            <a:pPr lvl="0" algn="just">
              <a:buSzPts val="2500"/>
            </a:pPr>
            <a:br>
              <a:rPr lang="en-US" sz="2000" i="1" dirty="0">
                <a:latin typeface="Open Sans"/>
                <a:ea typeface="Open Sans"/>
                <a:cs typeface="Open Sans"/>
                <a:sym typeface="Open Sans"/>
              </a:rPr>
            </a:br>
            <a:r>
              <a:rPr lang="en-US" sz="2000" i="1" dirty="0">
                <a:latin typeface="Open Sans"/>
                <a:ea typeface="Open Sans"/>
                <a:cs typeface="Open Sans"/>
                <a:sym typeface="Open Sans"/>
              </a:rPr>
              <a:t>EAP is committed to offering diverse and inclusive services and programs that attract and serve all employees across race, gender, age, religion, identity, sexual orientation, socioeconomic status, nationality, ability and experience.  Everyone is welcome to bring their authentic, whole selves to EAP.  Together, we will build a culture that encourages, supports, and cares about the diverse voices of the Binghamton University faculty and staff.</a:t>
            </a:r>
          </a:p>
          <a:p>
            <a:pPr lvl="0" algn="just">
              <a:buSzPts val="2500"/>
            </a:pPr>
            <a:br>
              <a:rPr lang="en-US" sz="2000" i="1" dirty="0">
                <a:latin typeface="Open Sans"/>
                <a:ea typeface="Open Sans"/>
                <a:cs typeface="Open Sans"/>
                <a:sym typeface="Open Sans"/>
              </a:rPr>
            </a:br>
            <a:br>
              <a:rPr lang="en-US" sz="2000" i="1" dirty="0">
                <a:latin typeface="Open Sans"/>
                <a:ea typeface="Open Sans"/>
                <a:cs typeface="Open Sans"/>
                <a:sym typeface="Open Sans"/>
              </a:rPr>
            </a:br>
            <a:br>
              <a:rPr lang="en-US" sz="2000" i="1" dirty="0">
                <a:latin typeface="Open Sans"/>
                <a:ea typeface="Open Sans"/>
                <a:cs typeface="Open Sans"/>
                <a:sym typeface="Open Sans"/>
              </a:rPr>
            </a:br>
            <a:endParaRPr sz="2000" b="0" i="0" u="sng" strike="noStrike" cap="none"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240009967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250" fill="hold"/>
                                        <p:tgtEl>
                                          <p:spTgt spid="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4">
                                            <p:txEl>
                                              <p:pRg st="2" end="2"/>
                                            </p:txEl>
                                          </p:spTgt>
                                        </p:tgtEl>
                                        <p:attrNameLst>
                                          <p:attrName>ppt_y</p:attrName>
                                        </p:attrNameLst>
                                      </p:cBhvr>
                                      <p:tavLst>
                                        <p:tav tm="0">
                                          <p:val>
                                            <p:strVal val="#ppt_y"/>
                                          </p:val>
                                        </p:tav>
                                        <p:tav tm="100000">
                                          <p:val>
                                            <p:strVal val="#ppt_y"/>
                                          </p:val>
                                        </p:tav>
                                      </p:tavLst>
                                    </p:anim>
                                    <p:anim calcmode="lin" valueType="num">
                                      <p:cBhvr>
                                        <p:cTn id="9" dur="250" fill="hold"/>
                                        <p:tgtEl>
                                          <p:spTgt spid="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4">
                                            <p:txEl>
                                              <p:pRg st="2" end="2"/>
                                            </p:txEl>
                                          </p:spTgt>
                                        </p:tgtEl>
                                      </p:cBhvr>
                                    </p:animEffect>
                                  </p:childTnLst>
                                </p:cTn>
                              </p:par>
                            </p:childTnLst>
                          </p:cTn>
                        </p:par>
                        <p:par>
                          <p:cTn id="12" fill="hold">
                            <p:stCondLst>
                              <p:cond delay="5875"/>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p:cTn id="15" dur="250" fill="hold"/>
                                        <p:tgtEl>
                                          <p:spTgt spid="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250" fill="hold"/>
                                        <p:tgtEl>
                                          <p:spTgt spid="4">
                                            <p:txEl>
                                              <p:pRg st="3" end="3"/>
                                            </p:txEl>
                                          </p:spTgt>
                                        </p:tgtEl>
                                        <p:attrNameLst>
                                          <p:attrName>ppt_y</p:attrName>
                                        </p:attrNameLst>
                                      </p:cBhvr>
                                      <p:tavLst>
                                        <p:tav tm="0">
                                          <p:val>
                                            <p:strVal val="#ppt_y"/>
                                          </p:val>
                                        </p:tav>
                                        <p:tav tm="100000">
                                          <p:val>
                                            <p:strVal val="#ppt_y"/>
                                          </p:val>
                                        </p:tav>
                                      </p:tavLst>
                                    </p:anim>
                                    <p:anim calcmode="lin" valueType="num">
                                      <p:cBhvr>
                                        <p:cTn id="17" dur="250" fill="hold"/>
                                        <p:tgtEl>
                                          <p:spTgt spid="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250" fill="hold"/>
                                        <p:tgtEl>
                                          <p:spTgt spid="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250" tmFilter="0,0; .5, 1; 1, 1"/>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A Conduct Advocate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TotalTime>
  <Words>1332</Words>
  <Application>Microsoft Macintosh PowerPoint</Application>
  <PresentationFormat>On-screen Show (4:3)</PresentationFormat>
  <Paragraphs>79</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Open Sans</vt:lpstr>
      <vt:lpstr>SA Conduct Advocates</vt:lpstr>
      <vt:lpstr>Confidential Resources</vt:lpstr>
      <vt:lpstr>What is a “confidential” resource?</vt:lpstr>
      <vt:lpstr>CONFIDENTIAL RESOURCES</vt:lpstr>
      <vt:lpstr>CONFIDENTIAL RESOURCES (cont.)</vt:lpstr>
      <vt:lpstr>CONFIDENTIAL RESOURCES (cont.)</vt:lpstr>
      <vt:lpstr>CONFIDENTIAL RESOURCES (cont.)</vt:lpstr>
      <vt:lpstr>CONFIDENTIAL RESOURCES (cont.)</vt:lpstr>
      <vt:lpstr>CONFIDENTIAL RESOURCES (cont.)</vt:lpstr>
      <vt:lpstr>CONFIDENTIAL RESOURCES (cont.)</vt:lpstr>
      <vt:lpstr>CONFIDENTIAL RESOURCES (cont.)</vt:lpstr>
      <vt:lpstr>CONFIDENTIAL RESOURCES (cont.)</vt:lpstr>
      <vt:lpstr>CONFIDENTIAL RESOURCES (cont.)</vt:lpstr>
      <vt:lpstr>CONFIDENTIAL RESOURCES (cont.)</vt:lpstr>
      <vt:lpstr>CONFIDENTIAL RESOURCES (cont.)</vt:lpstr>
      <vt:lpstr>CONFIDENTIAL RESOURCES (cont.)</vt:lpstr>
      <vt:lpstr>Explore other tabs on this webpage to learn about more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Frank H. Rizzo</cp:lastModifiedBy>
  <cp:revision>7</cp:revision>
  <dcterms:modified xsi:type="dcterms:W3CDTF">2025-01-29T15:40:30Z</dcterms:modified>
</cp:coreProperties>
</file>