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0"/>
  </p:notesMasterIdLst>
  <p:sldIdLst>
    <p:sldId id="256" r:id="rId2"/>
    <p:sldId id="259" r:id="rId3"/>
    <p:sldId id="262" r:id="rId4"/>
    <p:sldId id="263" r:id="rId5"/>
    <p:sldId id="258" r:id="rId6"/>
    <p:sldId id="264" r:id="rId7"/>
    <p:sldId id="265" r:id="rId8"/>
    <p:sldId id="260" r:id="rId9"/>
  </p:sldIdLst>
  <p:sldSz cx="9144000" cy="6858000" type="screen4x3"/>
  <p:notesSz cx="6858000" cy="9144000"/>
  <p:embeddedFontLst>
    <p:embeddedFont>
      <p:font typeface="Open Sans" panose="020B06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2880">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E7CCA0-C0FB-C53B-35CF-51D6DF4A78E2}" name="Frank H. Rizzo" initials="FHR" userId="Frank H. Rizzo"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39"/>
    <p:restoredTop sz="94694"/>
  </p:normalViewPr>
  <p:slideViewPr>
    <p:cSldViewPr snapToGrid="0">
      <p:cViewPr varScale="1">
        <p:scale>
          <a:sx n="121" d="100"/>
          <a:sy n="121" d="100"/>
        </p:scale>
        <p:origin x="17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C2689755-FBF3-BF4B-98BB-97C2C1D9A750}"/>
            </a:ext>
          </a:extLst>
        </p:cNvPr>
        <p:cNvGrpSpPr/>
        <p:nvPr/>
      </p:nvGrpSpPr>
      <p:grpSpPr>
        <a:xfrm>
          <a:off x="0" y="0"/>
          <a:ext cx="0" cy="0"/>
          <a:chOff x="0" y="0"/>
          <a:chExt cx="0" cy="0"/>
        </a:xfrm>
      </p:grpSpPr>
      <p:sp>
        <p:nvSpPr>
          <p:cNvPr id="46" name="Google Shape;46;p4:notes">
            <a:extLst>
              <a:ext uri="{FF2B5EF4-FFF2-40B4-BE49-F238E27FC236}">
                <a16:creationId xmlns:a16="http://schemas.microsoft.com/office/drawing/2014/main" id="{D5A450C0-EBA0-5FD4-2172-B7D33624ECB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a:extLst>
              <a:ext uri="{FF2B5EF4-FFF2-40B4-BE49-F238E27FC236}">
                <a16:creationId xmlns:a16="http://schemas.microsoft.com/office/drawing/2014/main" id="{C7A9C924-77DE-1409-3D3B-FA1A6B03C3E4}"/>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8501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3FCB94FC-D5BC-D548-8884-73C9EF54EA4D}"/>
            </a:ext>
          </a:extLst>
        </p:cNvPr>
        <p:cNvGrpSpPr/>
        <p:nvPr/>
      </p:nvGrpSpPr>
      <p:grpSpPr>
        <a:xfrm>
          <a:off x="0" y="0"/>
          <a:ext cx="0" cy="0"/>
          <a:chOff x="0" y="0"/>
          <a:chExt cx="0" cy="0"/>
        </a:xfrm>
      </p:grpSpPr>
      <p:sp>
        <p:nvSpPr>
          <p:cNvPr id="46" name="Google Shape;46;p4:notes">
            <a:extLst>
              <a:ext uri="{FF2B5EF4-FFF2-40B4-BE49-F238E27FC236}">
                <a16:creationId xmlns:a16="http://schemas.microsoft.com/office/drawing/2014/main" id="{36FB3ACF-5361-70DB-498D-B6783FAA0C7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a:extLst>
              <a:ext uri="{FF2B5EF4-FFF2-40B4-BE49-F238E27FC236}">
                <a16:creationId xmlns:a16="http://schemas.microsoft.com/office/drawing/2014/main" id="{150D5455-D713-44E7-C2B4-D5D9149010BB}"/>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0371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 name="Google Shape;4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6BD45467-99B2-42E3-7EF7-CDC324D89A3D}"/>
            </a:ext>
          </a:extLst>
        </p:cNvPr>
        <p:cNvGrpSpPr/>
        <p:nvPr/>
      </p:nvGrpSpPr>
      <p:grpSpPr>
        <a:xfrm>
          <a:off x="0" y="0"/>
          <a:ext cx="0" cy="0"/>
          <a:chOff x="0" y="0"/>
          <a:chExt cx="0" cy="0"/>
        </a:xfrm>
      </p:grpSpPr>
      <p:sp>
        <p:nvSpPr>
          <p:cNvPr id="46" name="Google Shape;46;p4:notes">
            <a:extLst>
              <a:ext uri="{FF2B5EF4-FFF2-40B4-BE49-F238E27FC236}">
                <a16:creationId xmlns:a16="http://schemas.microsoft.com/office/drawing/2014/main" id="{0E14A590-45CD-DA22-9A7A-D928334B374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a:extLst>
              <a:ext uri="{FF2B5EF4-FFF2-40B4-BE49-F238E27FC236}">
                <a16:creationId xmlns:a16="http://schemas.microsoft.com/office/drawing/2014/main" id="{B5E4AE82-ECDC-5DA6-3C96-3F83E103127D}"/>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300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99B0F0B4-82E1-9F0D-575F-CE4A389682BC}"/>
            </a:ext>
          </a:extLst>
        </p:cNvPr>
        <p:cNvGrpSpPr/>
        <p:nvPr/>
      </p:nvGrpSpPr>
      <p:grpSpPr>
        <a:xfrm>
          <a:off x="0" y="0"/>
          <a:ext cx="0" cy="0"/>
          <a:chOff x="0" y="0"/>
          <a:chExt cx="0" cy="0"/>
        </a:xfrm>
      </p:grpSpPr>
      <p:sp>
        <p:nvSpPr>
          <p:cNvPr id="46" name="Google Shape;46;p4:notes">
            <a:extLst>
              <a:ext uri="{FF2B5EF4-FFF2-40B4-BE49-F238E27FC236}">
                <a16:creationId xmlns:a16="http://schemas.microsoft.com/office/drawing/2014/main" id="{8A0995D0-408A-2BAE-DEBC-A8C8E549C9C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a:extLst>
              <a:ext uri="{FF2B5EF4-FFF2-40B4-BE49-F238E27FC236}">
                <a16:creationId xmlns:a16="http://schemas.microsoft.com/office/drawing/2014/main" id="{02544025-4F0A-6A23-B8A9-1CB4D3FF46D1}"/>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87318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nghamtonsa.org"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0" y="0"/>
            <a:ext cx="9144000" cy="5926800"/>
          </a:xfrm>
          <a:prstGeom prst="rect">
            <a:avLst/>
          </a:prstGeom>
          <a:solidFill>
            <a:srgbClr val="005A43"/>
          </a:solidFill>
          <a:ln w="9525" cap="flat" cmpd="sng">
            <a:solidFill>
              <a:srgbClr val="005A4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11;p2"/>
          <p:cNvSpPr txBox="1">
            <a:spLocks noGrp="1"/>
          </p:cNvSpPr>
          <p:nvPr>
            <p:ph type="ctrTitle"/>
          </p:nvPr>
        </p:nvSpPr>
        <p:spPr>
          <a:xfrm>
            <a:off x="311700" y="997194"/>
            <a:ext cx="8520600" cy="804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000"/>
              <a:buFont typeface="Open Sans"/>
              <a:buNone/>
              <a:defRPr sz="4000" b="1">
                <a:solidFill>
                  <a:schemeClr val="lt1"/>
                </a:solidFill>
                <a:latin typeface="Open Sans"/>
                <a:ea typeface="Open Sans"/>
                <a:cs typeface="Open Sans"/>
                <a:sym typeface="Open San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1850328"/>
            <a:ext cx="8520600" cy="6237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2800"/>
              <a:buFont typeface="Open Sans"/>
              <a:buNone/>
              <a:defRPr sz="2800">
                <a:solidFill>
                  <a:schemeClr val="lt1"/>
                </a:solidFill>
                <a:latin typeface="Open Sans"/>
                <a:ea typeface="Open Sans"/>
                <a:cs typeface="Open Sans"/>
                <a:sym typeface="Open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p:nvPr/>
        </p:nvSpPr>
        <p:spPr>
          <a:xfrm>
            <a:off x="76200" y="6068800"/>
            <a:ext cx="8667000" cy="67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000" b="1">
                <a:solidFill>
                  <a:schemeClr val="dk1"/>
                </a:solidFill>
                <a:latin typeface="Open Sans"/>
                <a:ea typeface="Open Sans"/>
                <a:cs typeface="Open Sans"/>
                <a:sym typeface="Open Sans"/>
              </a:rPr>
              <a:t>Student Association of Binghamton University, Inc.</a:t>
            </a:r>
            <a:endParaRPr sz="2000" b="1">
              <a:solidFill>
                <a:schemeClr val="dk1"/>
              </a:solidFill>
              <a:latin typeface="Open Sans"/>
              <a:ea typeface="Open Sans"/>
              <a:cs typeface="Open Sans"/>
              <a:sym typeface="Open Sans"/>
            </a:endParaRPr>
          </a:p>
          <a:p>
            <a:pPr marL="0" lvl="0" indent="0" algn="l" rtl="0">
              <a:spcBef>
                <a:spcPts val="0"/>
              </a:spcBef>
              <a:spcAft>
                <a:spcPts val="0"/>
              </a:spcAft>
              <a:buNone/>
            </a:pPr>
            <a:r>
              <a:rPr lang="en" sz="1500">
                <a:solidFill>
                  <a:schemeClr val="dk1"/>
                </a:solidFill>
                <a:latin typeface="Open Sans"/>
                <a:ea typeface="Open Sans"/>
                <a:cs typeface="Open Sans"/>
                <a:sym typeface="Open Sans"/>
              </a:rPr>
              <a:t>UUW 203  |  (607) 777-7777  |  </a:t>
            </a:r>
            <a:r>
              <a:rPr lang="en" sz="1500">
                <a:solidFill>
                  <a:schemeClr val="dk1"/>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binghamtonsa.org</a:t>
            </a:r>
            <a:endParaRPr sz="1500">
              <a:solidFill>
                <a:schemeClr val="dk1"/>
              </a:solidFill>
              <a:latin typeface="Open Sans"/>
              <a:ea typeface="Open Sans"/>
              <a:cs typeface="Open Sans"/>
              <a:sym typeface="Open Sans"/>
            </a:endParaRPr>
          </a:p>
          <a:p>
            <a:pPr marL="0" lvl="0" indent="0" algn="l" rtl="0">
              <a:spcBef>
                <a:spcPts val="0"/>
              </a:spcBef>
              <a:spcAft>
                <a:spcPts val="0"/>
              </a:spcAft>
              <a:buNone/>
            </a:pPr>
            <a:endParaRPr>
              <a:latin typeface="Open Sans"/>
              <a:ea typeface="Open Sans"/>
              <a:cs typeface="Open Sans"/>
              <a:sym typeface="Open Sans"/>
            </a:endParaRPr>
          </a:p>
        </p:txBody>
      </p:sp>
      <p:pic>
        <p:nvPicPr>
          <p:cNvPr id="14" name="Google Shape;14;p2"/>
          <p:cNvPicPr preferRelativeResize="0"/>
          <p:nvPr/>
        </p:nvPicPr>
        <p:blipFill>
          <a:blip r:embed="rId3">
            <a:alphaModFix/>
          </a:blip>
          <a:stretch>
            <a:fillRect/>
          </a:stretch>
        </p:blipFill>
        <p:spPr>
          <a:xfrm>
            <a:off x="7740575" y="6047563"/>
            <a:ext cx="1300625" cy="712975"/>
          </a:xfrm>
          <a:prstGeom prst="rect">
            <a:avLst/>
          </a:prstGeom>
          <a:noFill/>
          <a:ln>
            <a:noFill/>
          </a:ln>
        </p:spPr>
      </p:pic>
      <p:pic>
        <p:nvPicPr>
          <p:cNvPr id="15" name="Google Shape;15;p2"/>
          <p:cNvPicPr preferRelativeResize="0"/>
          <p:nvPr/>
        </p:nvPicPr>
        <p:blipFill>
          <a:blip r:embed="rId4">
            <a:alphaModFix/>
          </a:blip>
          <a:stretch>
            <a:fillRect/>
          </a:stretch>
        </p:blipFill>
        <p:spPr>
          <a:xfrm>
            <a:off x="3214125" y="2654275"/>
            <a:ext cx="2715768" cy="2715768"/>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005A43"/>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311713" y="1295738"/>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000"/>
              <a:buFont typeface="Open Sans"/>
              <a:buNone/>
              <a:defRPr sz="4000" b="1">
                <a:solidFill>
                  <a:schemeClr val="lt1"/>
                </a:solidFill>
                <a:latin typeface="Open Sans"/>
                <a:ea typeface="Open Sans"/>
                <a:cs typeface="Open Sans"/>
                <a:sym typeface="Open Sans"/>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pic>
        <p:nvPicPr>
          <p:cNvPr id="18" name="Google Shape;18;p3"/>
          <p:cNvPicPr preferRelativeResize="0"/>
          <p:nvPr/>
        </p:nvPicPr>
        <p:blipFill>
          <a:blip r:embed="rId2">
            <a:alphaModFix/>
          </a:blip>
          <a:stretch>
            <a:fillRect/>
          </a:stretch>
        </p:blipFill>
        <p:spPr>
          <a:xfrm>
            <a:off x="3214125" y="2654275"/>
            <a:ext cx="2715768" cy="2715768"/>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9" name="Google Shape;29;p5"/>
          <p:cNvPicPr preferRelativeResize="0"/>
          <p:nvPr/>
        </p:nvPicPr>
        <p:blipFill>
          <a:blip r:embed="rId2">
            <a:alphaModFix/>
          </a:blip>
          <a:stretch>
            <a:fillRect/>
          </a:stretch>
        </p:blipFill>
        <p:spPr>
          <a:xfrm>
            <a:off x="132478" y="6244400"/>
            <a:ext cx="950631" cy="523975"/>
          </a:xfrm>
          <a:prstGeom prst="rect">
            <a:avLst/>
          </a:prstGeom>
          <a:noFill/>
          <a:ln>
            <a:noFill/>
          </a:ln>
        </p:spPr>
      </p:pic>
      <p:sp>
        <p:nvSpPr>
          <p:cNvPr id="30" name="Google Shape;30;p5"/>
          <p:cNvSpPr/>
          <p:nvPr/>
        </p:nvSpPr>
        <p:spPr>
          <a:xfrm>
            <a:off x="0" y="329250"/>
            <a:ext cx="9144000" cy="1207200"/>
          </a:xfrm>
          <a:prstGeom prst="rect">
            <a:avLst/>
          </a:prstGeom>
          <a:solidFill>
            <a:srgbClr val="005A43"/>
          </a:solidFill>
          <a:ln w="76200" cap="flat" cmpd="sng">
            <a:solidFill>
              <a:srgbClr val="54857B"/>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 name="Google Shape;31;p5"/>
          <p:cNvSpPr txBox="1">
            <a:spLocks noGrp="1"/>
          </p:cNvSpPr>
          <p:nvPr>
            <p:ph type="title"/>
          </p:nvPr>
        </p:nvSpPr>
        <p:spPr>
          <a:xfrm>
            <a:off x="311700" y="593367"/>
            <a:ext cx="8520600" cy="763500"/>
          </a:xfrm>
          <a:prstGeom prst="rect">
            <a:avLst/>
          </a:prstGeom>
        </p:spPr>
        <p:txBody>
          <a:bodyPr spcFirstLastPara="1" wrap="square" lIns="91425" tIns="91425" rIns="91425" bIns="91425" anchor="ctr" anchorCtr="0">
            <a:normAutofit/>
          </a:bodyPr>
          <a:lstStyle>
            <a:lvl1pPr lvl="0" algn="ctr" rtl="0">
              <a:spcBef>
                <a:spcPts val="0"/>
              </a:spcBef>
              <a:spcAft>
                <a:spcPts val="0"/>
              </a:spcAft>
              <a:buClr>
                <a:schemeClr val="lt1"/>
              </a:buClr>
              <a:buSzPts val="2800"/>
              <a:buFont typeface="Open Sans"/>
              <a:buNone/>
              <a:defRPr b="1">
                <a:solidFill>
                  <a:schemeClr val="lt1"/>
                </a:solidFill>
                <a:latin typeface="Open Sans"/>
                <a:ea typeface="Open Sans"/>
                <a:cs typeface="Open Sans"/>
                <a:sym typeface="Open Sans"/>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32" name="Google Shape;32;p5"/>
          <p:cNvPicPr preferRelativeResize="0"/>
          <p:nvPr/>
        </p:nvPicPr>
        <p:blipFill>
          <a:blip r:embed="rId3">
            <a:alphaModFix/>
          </a:blip>
          <a:stretch>
            <a:fillRect/>
          </a:stretch>
        </p:blipFill>
        <p:spPr>
          <a:xfrm>
            <a:off x="8379913" y="6093913"/>
            <a:ext cx="685800" cy="685800"/>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F4494-EF77-916E-3E8B-3A6E03812776}"/>
              </a:ext>
            </a:extLst>
          </p:cNvPr>
          <p:cNvSpPr>
            <a:spLocks noGrp="1"/>
          </p:cNvSpPr>
          <p:nvPr>
            <p:ph type="title"/>
          </p:nvPr>
        </p:nvSpPr>
        <p:spPr/>
        <p:txBody>
          <a:bodyPr>
            <a:normAutofit/>
          </a:bodyPr>
          <a:lstStyle/>
          <a:p>
            <a:r>
              <a:rPr lang="en-US" dirty="0"/>
              <a:t>Private Resources</a:t>
            </a:r>
          </a:p>
        </p:txBody>
      </p:sp>
      <p:sp>
        <p:nvSpPr>
          <p:cNvPr id="3" name="TextBox 2">
            <a:extLst>
              <a:ext uri="{FF2B5EF4-FFF2-40B4-BE49-F238E27FC236}">
                <a16:creationId xmlns:a16="http://schemas.microsoft.com/office/drawing/2014/main" id="{1C0DC57F-3B5B-8D4E-8E4F-D01B7F4C7BC7}"/>
              </a:ext>
            </a:extLst>
          </p:cNvPr>
          <p:cNvSpPr txBox="1"/>
          <p:nvPr/>
        </p:nvSpPr>
        <p:spPr>
          <a:xfrm>
            <a:off x="0" y="2110261"/>
            <a:ext cx="9143999" cy="307777"/>
          </a:xfrm>
          <a:prstGeom prst="rect">
            <a:avLst/>
          </a:prstGeom>
          <a:noFill/>
        </p:spPr>
        <p:txBody>
          <a:bodyPr wrap="square" rtlCol="0">
            <a:spAutoFit/>
          </a:bodyPr>
          <a:lstStyle/>
          <a:p>
            <a:pPr algn="ct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Click the logo below to begin; use your arrow keys to navigate. </a:t>
            </a:r>
            <a:r>
              <a:rPr lang="en-US" sz="1400" b="0" i="0" u="none" strike="noStrike" cap="none" dirty="0">
                <a:solidFill>
                  <a:schemeClr val="lt1"/>
                </a:solidFill>
                <a:latin typeface="Open Sans"/>
                <a:ea typeface="Open Sans"/>
                <a:cs typeface="Open Sans"/>
                <a:sym typeface="Open Sans"/>
              </a:rPr>
              <a:t>A PDF list with hyperlinks is attached below.</a:t>
            </a:r>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3093210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75FC-5F2B-06CB-63B8-1B5733E48B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46390E-AB9E-8D97-065C-536E070F3AE2}"/>
              </a:ext>
            </a:extLst>
          </p:cNvPr>
          <p:cNvSpPr>
            <a:spLocks noGrp="1"/>
          </p:cNvSpPr>
          <p:nvPr>
            <p:ph type="title"/>
          </p:nvPr>
        </p:nvSpPr>
        <p:spPr/>
        <p:txBody>
          <a:bodyPr/>
          <a:lstStyle/>
          <a:p>
            <a:r>
              <a:rPr lang="en-US" dirty="0"/>
              <a:t>What is a “private resource”?</a:t>
            </a:r>
          </a:p>
        </p:txBody>
      </p:sp>
      <p:sp>
        <p:nvSpPr>
          <p:cNvPr id="3" name="Title 1">
            <a:extLst>
              <a:ext uri="{FF2B5EF4-FFF2-40B4-BE49-F238E27FC236}">
                <a16:creationId xmlns:a16="http://schemas.microsoft.com/office/drawing/2014/main" id="{B72D29D9-03B9-8CC7-D5BF-EBD029F10B7F}"/>
              </a:ext>
            </a:extLst>
          </p:cNvPr>
          <p:cNvSpPr txBox="1">
            <a:spLocks/>
          </p:cNvSpPr>
          <p:nvPr/>
        </p:nvSpPr>
        <p:spPr>
          <a:xfrm>
            <a:off x="0" y="1647263"/>
            <a:ext cx="9144000" cy="3563474"/>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2800"/>
              <a:buFont typeface="Open Sans"/>
              <a:buNone/>
              <a:defRPr sz="2800" b="1" i="0" u="none" strike="noStrike" cap="none">
                <a:solidFill>
                  <a:schemeClr val="lt1"/>
                </a:solidFill>
                <a:latin typeface="Open Sans"/>
                <a:ea typeface="Open Sans"/>
                <a:cs typeface="Open Sans"/>
                <a:sym typeface="Open Sans"/>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b="0" dirty="0">
                <a:solidFill>
                  <a:schemeClr val="tx1"/>
                </a:solidFill>
              </a:rPr>
              <a:t>A </a:t>
            </a:r>
            <a:r>
              <a:rPr lang="en-US" sz="4000" b="0" u="sng" dirty="0">
                <a:solidFill>
                  <a:schemeClr val="tx1"/>
                </a:solidFill>
              </a:rPr>
              <a:t>PRIVATE</a:t>
            </a:r>
            <a:r>
              <a:rPr lang="en-US" b="0" dirty="0">
                <a:solidFill>
                  <a:schemeClr val="tx1"/>
                </a:solidFill>
              </a:rPr>
              <a:t> resource is </a:t>
            </a:r>
            <a:r>
              <a:rPr lang="en-US" sz="4000" b="0" i="1" dirty="0">
                <a:solidFill>
                  <a:schemeClr val="tx1"/>
                </a:solidFill>
              </a:rPr>
              <a:t>obligated to report known names and facts to the Title IX Coordinator</a:t>
            </a:r>
            <a:r>
              <a:rPr lang="en-US" b="0" dirty="0">
                <a:solidFill>
                  <a:schemeClr val="tx1"/>
                </a:solidFill>
              </a:rPr>
              <a:t>, and subsequently, </a:t>
            </a:r>
            <a:r>
              <a:rPr lang="en-US" sz="3600" b="0" dirty="0">
                <a:solidFill>
                  <a:schemeClr val="tx1"/>
                </a:solidFill>
              </a:rPr>
              <a:t>the University may take action</a:t>
            </a:r>
            <a:r>
              <a:rPr lang="en-US" b="0" dirty="0">
                <a:solidFill>
                  <a:schemeClr val="tx1"/>
                </a:solidFill>
              </a:rPr>
              <a:t>.</a:t>
            </a:r>
          </a:p>
        </p:txBody>
      </p:sp>
    </p:spTree>
    <p:extLst>
      <p:ext uri="{BB962C8B-B14F-4D97-AF65-F5344CB8AC3E}">
        <p14:creationId xmlns:p14="http://schemas.microsoft.com/office/powerpoint/2010/main" val="235847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gtEl>
                                        <p:attrNameLst>
                                          <p:attrName>ppt_y</p:attrName>
                                        </p:attrNameLst>
                                      </p:cBhvr>
                                      <p:tavLst>
                                        <p:tav tm="0">
                                          <p:val>
                                            <p:strVal val="#ppt_y"/>
                                          </p:val>
                                        </p:tav>
                                        <p:tav tm="100000">
                                          <p:val>
                                            <p:strVal val="#ppt_y"/>
                                          </p:val>
                                        </p:tav>
                                      </p:tavLst>
                                    </p:anim>
                                    <p:anim calcmode="lin" valueType="num">
                                      <p:cBhvr>
                                        <p:cTn id="9"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
          <a:extLst>
            <a:ext uri="{FF2B5EF4-FFF2-40B4-BE49-F238E27FC236}">
              <a16:creationId xmlns:a16="http://schemas.microsoft.com/office/drawing/2014/main" id="{B41AD2E6-9433-274D-553D-147A114DF874}"/>
            </a:ext>
          </a:extLst>
        </p:cNvPr>
        <p:cNvGrpSpPr/>
        <p:nvPr/>
      </p:nvGrpSpPr>
      <p:grpSpPr>
        <a:xfrm>
          <a:off x="0" y="0"/>
          <a:ext cx="0" cy="0"/>
          <a:chOff x="0" y="0"/>
          <a:chExt cx="0" cy="0"/>
        </a:xfrm>
      </p:grpSpPr>
      <p:sp>
        <p:nvSpPr>
          <p:cNvPr id="49" name="Google Shape;49;p4">
            <a:extLst>
              <a:ext uri="{FF2B5EF4-FFF2-40B4-BE49-F238E27FC236}">
                <a16:creationId xmlns:a16="http://schemas.microsoft.com/office/drawing/2014/main" id="{A8A30ABD-10BB-F9B2-A945-AF662A4A70C4}"/>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PRIVATE RESOURCES </a:t>
            </a:r>
            <a:r>
              <a:rPr lang="en-US" sz="1200" b="0" dirty="0"/>
              <a:t>(cont.)</a:t>
            </a:r>
            <a:endParaRPr dirty="0"/>
          </a:p>
        </p:txBody>
      </p:sp>
      <p:sp>
        <p:nvSpPr>
          <p:cNvPr id="5" name="Google Shape;50;p4">
            <a:extLst>
              <a:ext uri="{FF2B5EF4-FFF2-40B4-BE49-F238E27FC236}">
                <a16:creationId xmlns:a16="http://schemas.microsoft.com/office/drawing/2014/main" id="{03F8E491-F28F-F459-EBB2-724581E59AC0}"/>
              </a:ext>
            </a:extLst>
          </p:cNvPr>
          <p:cNvSpPr txBox="1"/>
          <p:nvPr/>
        </p:nvSpPr>
        <p:spPr>
          <a:xfrm>
            <a:off x="68317" y="1799661"/>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rPr>
              <a:t>CARE Team</a:t>
            </a: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CARE Team (Consultation, Advocacy, Referral and Education) works to educate and inform members of the Binghamton University community through caring, advocacy and supportive endeavors. Our goal is to empower students and attend to their needs holistically through education and personal development.</a:t>
            </a:r>
          </a:p>
          <a:p>
            <a:pPr lvl="0" algn="just">
              <a:buSzPts val="2500"/>
            </a:pPr>
            <a:br>
              <a:rPr lang="en-US" sz="2000" i="1" dirty="0">
                <a:latin typeface="Open Sans"/>
                <a:ea typeface="Open Sans"/>
                <a:cs typeface="Open Sans"/>
                <a:sym typeface="Open Sans"/>
              </a:rPr>
            </a:br>
            <a:endParaRPr lang="en-US" sz="2000" i="1" dirty="0">
              <a:latin typeface="Open Sans"/>
              <a:ea typeface="Open Sans"/>
              <a:cs typeface="Open Sans"/>
              <a:sym typeface="Open Sans"/>
            </a:endParaRPr>
          </a:p>
        </p:txBody>
      </p:sp>
    </p:spTree>
    <p:extLst>
      <p:ext uri="{BB962C8B-B14F-4D97-AF65-F5344CB8AC3E}">
        <p14:creationId xmlns:p14="http://schemas.microsoft.com/office/powerpoint/2010/main" val="34101981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25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
          <a:extLst>
            <a:ext uri="{FF2B5EF4-FFF2-40B4-BE49-F238E27FC236}">
              <a16:creationId xmlns:a16="http://schemas.microsoft.com/office/drawing/2014/main" id="{3F10ADA2-169C-444D-BAE8-B1D7A9D4606C}"/>
            </a:ext>
          </a:extLst>
        </p:cNvPr>
        <p:cNvGrpSpPr/>
        <p:nvPr/>
      </p:nvGrpSpPr>
      <p:grpSpPr>
        <a:xfrm>
          <a:off x="0" y="0"/>
          <a:ext cx="0" cy="0"/>
          <a:chOff x="0" y="0"/>
          <a:chExt cx="0" cy="0"/>
        </a:xfrm>
      </p:grpSpPr>
      <p:sp>
        <p:nvSpPr>
          <p:cNvPr id="49" name="Google Shape;49;p4">
            <a:extLst>
              <a:ext uri="{FF2B5EF4-FFF2-40B4-BE49-F238E27FC236}">
                <a16:creationId xmlns:a16="http://schemas.microsoft.com/office/drawing/2014/main" id="{1980B2E3-FE6E-19C8-D7F1-812DDE4E3D03}"/>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PRIVATE RESOURCES </a:t>
            </a:r>
            <a:r>
              <a:rPr lang="en-US" sz="1200" b="0" dirty="0"/>
              <a:t>(cont.)</a:t>
            </a:r>
            <a:endParaRPr dirty="0"/>
          </a:p>
        </p:txBody>
      </p:sp>
      <p:sp>
        <p:nvSpPr>
          <p:cNvPr id="5" name="Google Shape;50;p4">
            <a:extLst>
              <a:ext uri="{FF2B5EF4-FFF2-40B4-BE49-F238E27FC236}">
                <a16:creationId xmlns:a16="http://schemas.microsoft.com/office/drawing/2014/main" id="{E43F49A7-EFE5-BBC4-65B3-9A493C27A77A}"/>
              </a:ext>
            </a:extLst>
          </p:cNvPr>
          <p:cNvSpPr txBox="1"/>
          <p:nvPr/>
        </p:nvSpPr>
        <p:spPr>
          <a:xfrm>
            <a:off x="68317" y="1799661"/>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rPr>
              <a:t>Office of Student Conduct</a:t>
            </a: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Office of Student Conduct works collaboratively to create a safe and civil learning environment by offering multiple pathways to address student behavior. We strive to provide an unbiased, transparent and timely process that is developmental and holds students accountable while compliant with government mandates.</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lang="en-US" sz="2000" i="1" dirty="0">
              <a:latin typeface="Open Sans"/>
              <a:ea typeface="Open Sans"/>
              <a:cs typeface="Open Sans"/>
              <a:sym typeface="Open Sans"/>
            </a:endParaRPr>
          </a:p>
        </p:txBody>
      </p:sp>
    </p:spTree>
    <p:extLst>
      <p:ext uri="{BB962C8B-B14F-4D97-AF65-F5344CB8AC3E}">
        <p14:creationId xmlns:p14="http://schemas.microsoft.com/office/powerpoint/2010/main" val="987920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25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3"/>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PRIVATE RESOURCES </a:t>
            </a:r>
            <a:r>
              <a:rPr lang="en-US" sz="1200" b="0" dirty="0"/>
              <a:t>(cont.)</a:t>
            </a:r>
            <a:endParaRPr dirty="0"/>
          </a:p>
        </p:txBody>
      </p:sp>
      <p:sp>
        <p:nvSpPr>
          <p:cNvPr id="44" name="Google Shape;44;p3"/>
          <p:cNvSpPr txBox="1"/>
          <p:nvPr/>
        </p:nvSpPr>
        <p:spPr>
          <a:xfrm>
            <a:off x="68317" y="1647262"/>
            <a:ext cx="9007366" cy="4448737"/>
          </a:xfrm>
          <a:prstGeom prst="rect">
            <a:avLst/>
          </a:prstGeom>
          <a:noFill/>
          <a:ln>
            <a:noFill/>
          </a:ln>
        </p:spPr>
        <p:txBody>
          <a:bodyPr spcFirstLastPara="1" wrap="square" lIns="91425" tIns="91425" rIns="91425" bIns="91425" anchor="t" anchorCtr="0">
            <a:noAutofit/>
          </a:bodyPr>
          <a:lstStyle/>
          <a:p>
            <a:pPr lvl="0" algn="ctr">
              <a:buClr>
                <a:schemeClr val="lt1"/>
              </a:buClr>
              <a:buSzPts val="2800"/>
            </a:pPr>
            <a:r>
              <a:rPr lang="en-US" sz="4000" u="sng" dirty="0">
                <a:solidFill>
                  <a:srgbClr val="005A43"/>
                </a:solidFill>
                <a:latin typeface="Open Sans"/>
                <a:ea typeface="Open Sans"/>
                <a:cs typeface="Open Sans"/>
                <a:sym typeface="Open Sans"/>
              </a:rPr>
              <a:t>Support Empathy Empowerment Kindness (SEEK)</a:t>
            </a:r>
            <a:br>
              <a:rPr lang="en-US" sz="4000" u="sng" dirty="0">
                <a:solidFill>
                  <a:srgbClr val="005A43"/>
                </a:solidFill>
                <a:latin typeface="Open Sans"/>
                <a:ea typeface="Open Sans"/>
                <a:cs typeface="Open Sans"/>
                <a:sym typeface="Open Sans"/>
              </a:rPr>
            </a:br>
            <a:r>
              <a:rPr lang="en-US" sz="1600" b="0" i="0" u="none" strike="noStrike" cap="none" dirty="0">
                <a:solidFill>
                  <a:schemeClr val="dk1"/>
                </a:solidFill>
                <a:latin typeface="Open Sans"/>
                <a:ea typeface="Open Sans"/>
                <a:cs typeface="Open Sans"/>
                <a:sym typeface="Open Sans"/>
              </a:rPr>
              <a:t>📞</a:t>
            </a:r>
            <a:r>
              <a:rPr lang="en-US" sz="2500" b="0" i="0" u="none" strike="noStrike" cap="none" dirty="0">
                <a:solidFill>
                  <a:schemeClr val="dk1"/>
                </a:solidFill>
                <a:latin typeface="Open Sans"/>
                <a:ea typeface="Open Sans"/>
                <a:cs typeface="Open Sans"/>
                <a:sym typeface="Open Sans"/>
              </a:rPr>
              <a:t> </a:t>
            </a:r>
            <a:r>
              <a:rPr lang="en-US" sz="2500" dirty="0">
                <a:solidFill>
                  <a:schemeClr val="dk1"/>
                </a:solidFill>
                <a:latin typeface="Open Sans"/>
                <a:ea typeface="Open Sans"/>
                <a:cs typeface="Open Sans"/>
                <a:sym typeface="Open Sans"/>
              </a:rPr>
              <a:t>(607) 777-4357 </a:t>
            </a:r>
            <a:r>
              <a:rPr lang="en-US" sz="1600" b="0" i="0" u="none" strike="noStrike" cap="none" dirty="0">
                <a:solidFill>
                  <a:schemeClr val="dk1"/>
                </a:solidFill>
                <a:latin typeface="Open Sans"/>
                <a:ea typeface="Open Sans"/>
                <a:cs typeface="Open Sans"/>
                <a:sym typeface="Open Sans"/>
              </a:rPr>
              <a:t>📞</a:t>
            </a:r>
            <a:endParaRPr dirty="0"/>
          </a:p>
          <a:p>
            <a:pPr marL="0" marR="0" lvl="0" indent="0" algn="ctr" rtl="0">
              <a:lnSpc>
                <a:spcPct val="100000"/>
              </a:lnSpc>
              <a:spcBef>
                <a:spcPts val="0"/>
              </a:spcBef>
              <a:spcAft>
                <a:spcPts val="0"/>
              </a:spcAft>
              <a:buClr>
                <a:schemeClr val="lt1"/>
              </a:buClr>
              <a:buSzPts val="2800"/>
              <a:buFont typeface="Open Sans"/>
              <a:buNone/>
            </a:pPr>
            <a:endParaRPr sz="1600" b="0" i="0" u="sng" strike="noStrike" cap="none" dirty="0">
              <a:solidFill>
                <a:schemeClr val="dk1"/>
              </a:solidFill>
              <a:latin typeface="Open Sans"/>
              <a:ea typeface="Open Sans"/>
              <a:cs typeface="Open Sans"/>
              <a:sym typeface="Open Sans"/>
            </a:endParaRPr>
          </a:p>
          <a:p>
            <a:pPr lvl="0" algn="just">
              <a:buClr>
                <a:schemeClr val="lt1"/>
              </a:buClr>
              <a:buSzPts val="2800"/>
            </a:pPr>
            <a:r>
              <a:rPr lang="en-US" sz="2000" i="1" dirty="0">
                <a:latin typeface="Open Sans"/>
                <a:ea typeface="Open Sans"/>
                <a:cs typeface="Open Sans"/>
                <a:sym typeface="Open Sans"/>
              </a:rPr>
              <a:t>SEEK is an entirely student-run service for Binghamton University students to talk through any issue they may be facing. This service is a free, SA-chartered, private resource. Available every night from 7–10 p.m. during fall and spring semesters (with exceptions of holidays).</a:t>
            </a:r>
          </a:p>
          <a:p>
            <a:pPr lvl="0" algn="just">
              <a:buClr>
                <a:schemeClr val="lt1"/>
              </a:buClr>
              <a:buSzPts val="2800"/>
            </a:pPr>
            <a:br>
              <a:rPr lang="en-US" sz="2000" i="1" dirty="0">
                <a:latin typeface="Open Sans"/>
                <a:ea typeface="Open Sans"/>
                <a:cs typeface="Open Sans"/>
                <a:sym typeface="Open Sans"/>
              </a:rPr>
            </a:br>
            <a:endParaRPr sz="2000" i="1" dirty="0">
              <a:latin typeface="Open Sans"/>
              <a:ea typeface="Open Sans"/>
              <a:cs typeface="Open Sans"/>
              <a:sym typeface="Open Sans"/>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4">
                                            <p:txEl>
                                              <p:pRg st="2" end="2"/>
                                            </p:txEl>
                                          </p:spTgt>
                                        </p:tgtEl>
                                        <p:attrNameLst>
                                          <p:attrName>style.visibility</p:attrName>
                                        </p:attrNameLst>
                                      </p:cBhvr>
                                      <p:to>
                                        <p:strVal val="visible"/>
                                      </p:to>
                                    </p:set>
                                    <p:anim calcmode="lin" valueType="num">
                                      <p:cBhvr>
                                        <p:cTn id="7" dur="250" fill="hold"/>
                                        <p:tgtEl>
                                          <p:spTgt spid="4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
          <a:extLst>
            <a:ext uri="{FF2B5EF4-FFF2-40B4-BE49-F238E27FC236}">
              <a16:creationId xmlns:a16="http://schemas.microsoft.com/office/drawing/2014/main" id="{90E2DE83-D659-ADDC-E5F4-A5FF84EE041C}"/>
            </a:ext>
          </a:extLst>
        </p:cNvPr>
        <p:cNvGrpSpPr/>
        <p:nvPr/>
      </p:nvGrpSpPr>
      <p:grpSpPr>
        <a:xfrm>
          <a:off x="0" y="0"/>
          <a:ext cx="0" cy="0"/>
          <a:chOff x="0" y="0"/>
          <a:chExt cx="0" cy="0"/>
        </a:xfrm>
      </p:grpSpPr>
      <p:sp>
        <p:nvSpPr>
          <p:cNvPr id="49" name="Google Shape;49;p4">
            <a:extLst>
              <a:ext uri="{FF2B5EF4-FFF2-40B4-BE49-F238E27FC236}">
                <a16:creationId xmlns:a16="http://schemas.microsoft.com/office/drawing/2014/main" id="{3608AF5F-0570-99F4-542F-4060348CA8B5}"/>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PRIVATE RESOURCES </a:t>
            </a:r>
            <a:r>
              <a:rPr lang="en-US" sz="1200" b="0" dirty="0"/>
              <a:t>(cont.)</a:t>
            </a:r>
            <a:endParaRPr dirty="0"/>
          </a:p>
        </p:txBody>
      </p:sp>
      <p:sp>
        <p:nvSpPr>
          <p:cNvPr id="5" name="Google Shape;50;p4">
            <a:extLst>
              <a:ext uri="{FF2B5EF4-FFF2-40B4-BE49-F238E27FC236}">
                <a16:creationId xmlns:a16="http://schemas.microsoft.com/office/drawing/2014/main" id="{9D17B766-5DB7-DF04-95F9-F70B7DCA695E}"/>
              </a:ext>
            </a:extLst>
          </p:cNvPr>
          <p:cNvSpPr txBox="1"/>
          <p:nvPr/>
        </p:nvSpPr>
        <p:spPr>
          <a:xfrm>
            <a:off x="68317" y="1799661"/>
            <a:ext cx="9007366" cy="4448737"/>
          </a:xfrm>
          <a:prstGeom prst="rect">
            <a:avLst/>
          </a:prstGeom>
          <a:noFill/>
          <a:ln>
            <a:noFill/>
          </a:ln>
        </p:spPr>
        <p:txBody>
          <a:bodyPr spcFirstLastPara="1" wrap="square" lIns="91425" tIns="91425" rIns="91425" bIns="91425" anchor="t" anchorCtr="0">
            <a:noAutofit/>
          </a:bodyPr>
          <a:lstStyle/>
          <a:p>
            <a:pPr algn="ctr">
              <a:buSzPts val="4000"/>
            </a:pPr>
            <a:r>
              <a:rPr lang="en-US" sz="4000" u="sng" dirty="0">
                <a:solidFill>
                  <a:srgbClr val="005A43"/>
                </a:solidFill>
                <a:latin typeface="Open Sans"/>
                <a:ea typeface="Open Sans"/>
                <a:cs typeface="Open Sans"/>
                <a:sym typeface="Open Sans"/>
              </a:rPr>
              <a:t>University Police Department (UPD) and/or Local Law Enforcement</a:t>
            </a:r>
          </a:p>
          <a:p>
            <a:pPr algn="ctr">
              <a:buSzPts val="4000"/>
            </a:pP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New York State University Police at Binghamton is a fully accredited law enforcement agency since 2019 recognized by the New York State Division of Criminal Justice Services with 42 sworn law-enforcement officers.</a:t>
            </a:r>
          </a:p>
          <a:p>
            <a:pPr lvl="0" algn="just">
              <a:buSzPts val="2500"/>
            </a:pPr>
            <a:br>
              <a:rPr lang="en-US" sz="2000" i="1" dirty="0">
                <a:latin typeface="Open Sans"/>
                <a:ea typeface="Open Sans"/>
                <a:cs typeface="Open Sans"/>
                <a:sym typeface="Open Sans"/>
              </a:rPr>
            </a:br>
            <a:r>
              <a:rPr lang="en-US" sz="2000" i="1" dirty="0">
                <a:latin typeface="Open Sans"/>
                <a:ea typeface="Open Sans"/>
                <a:cs typeface="Open Sans"/>
                <a:sym typeface="Open Sans"/>
              </a:rPr>
              <a:t>The number of officers is proportional to the number of students enrolled at Binghamton University ( </a:t>
            </a:r>
            <a:r>
              <a:rPr lang="en-US" sz="2000" i="1" baseline="30000" dirty="0">
                <a:latin typeface="Open Sans"/>
                <a:ea typeface="Open Sans"/>
                <a:cs typeface="Open Sans"/>
                <a:sym typeface="Open Sans"/>
              </a:rPr>
              <a:t>1 Officer</a:t>
            </a:r>
            <a:r>
              <a:rPr lang="en-US" sz="2000" i="1" dirty="0">
                <a:latin typeface="Open Sans"/>
                <a:ea typeface="Open Sans"/>
                <a:cs typeface="Open Sans"/>
                <a:sym typeface="Open Sans"/>
              </a:rPr>
              <a:t>/</a:t>
            </a:r>
            <a:r>
              <a:rPr lang="en-US" sz="2000" i="1" baseline="-25000" dirty="0">
                <a:latin typeface="Open Sans"/>
                <a:ea typeface="Open Sans"/>
                <a:cs typeface="Open Sans"/>
                <a:sym typeface="Open Sans"/>
              </a:rPr>
              <a:t>477 Students </a:t>
            </a:r>
            <a:r>
              <a:rPr lang="en-US" sz="2000" i="1" dirty="0">
                <a:latin typeface="Open Sans"/>
                <a:ea typeface="Open Sans"/>
                <a:cs typeface="Open Sans"/>
                <a:sym typeface="Open Sans"/>
              </a:rPr>
              <a:t>).</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lang="en-US" sz="2000" i="1" dirty="0">
              <a:latin typeface="Open Sans"/>
              <a:ea typeface="Open Sans"/>
              <a:cs typeface="Open Sans"/>
              <a:sym typeface="Open Sans"/>
            </a:endParaRPr>
          </a:p>
        </p:txBody>
      </p:sp>
    </p:spTree>
    <p:extLst>
      <p:ext uri="{BB962C8B-B14F-4D97-AF65-F5344CB8AC3E}">
        <p14:creationId xmlns:p14="http://schemas.microsoft.com/office/powerpoint/2010/main" val="13482533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25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9" dur="25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5">
                                            <p:txEl>
                                              <p:pRg st="3" end="3"/>
                                            </p:txEl>
                                          </p:spTgt>
                                        </p:tgtEl>
                                      </p:cBhvr>
                                    </p:animEffect>
                                  </p:childTnLst>
                                </p:cTn>
                              </p:par>
                            </p:childTnLst>
                          </p:cTn>
                        </p:par>
                        <p:par>
                          <p:cTn id="12" fill="hold">
                            <p:stCondLst>
                              <p:cond delay="485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p:cTn id="15" dur="250" fill="hold"/>
                                        <p:tgtEl>
                                          <p:spTgt spid="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5">
                                            <p:txEl>
                                              <p:pRg st="4" end="4"/>
                                            </p:txEl>
                                          </p:spTgt>
                                        </p:tgtEl>
                                        <p:attrNameLst>
                                          <p:attrName>ppt_y</p:attrName>
                                        </p:attrNameLst>
                                      </p:cBhvr>
                                      <p:tavLst>
                                        <p:tav tm="0">
                                          <p:val>
                                            <p:strVal val="#ppt_y"/>
                                          </p:val>
                                        </p:tav>
                                        <p:tav tm="100000">
                                          <p:val>
                                            <p:strVal val="#ppt_y"/>
                                          </p:val>
                                        </p:tav>
                                      </p:tavLst>
                                    </p:anim>
                                    <p:anim calcmode="lin" valueType="num">
                                      <p:cBhvr>
                                        <p:cTn id="17" dur="250" fill="hold"/>
                                        <p:tgtEl>
                                          <p:spTgt spid="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
          <a:extLst>
            <a:ext uri="{FF2B5EF4-FFF2-40B4-BE49-F238E27FC236}">
              <a16:creationId xmlns:a16="http://schemas.microsoft.com/office/drawing/2014/main" id="{5D5A0CB6-77D0-BAE6-5E66-60116061892A}"/>
            </a:ext>
          </a:extLst>
        </p:cNvPr>
        <p:cNvGrpSpPr/>
        <p:nvPr/>
      </p:nvGrpSpPr>
      <p:grpSpPr>
        <a:xfrm>
          <a:off x="0" y="0"/>
          <a:ext cx="0" cy="0"/>
          <a:chOff x="0" y="0"/>
          <a:chExt cx="0" cy="0"/>
        </a:xfrm>
      </p:grpSpPr>
      <p:sp>
        <p:nvSpPr>
          <p:cNvPr id="49" name="Google Shape;49;p4">
            <a:extLst>
              <a:ext uri="{FF2B5EF4-FFF2-40B4-BE49-F238E27FC236}">
                <a16:creationId xmlns:a16="http://schemas.microsoft.com/office/drawing/2014/main" id="{588A0B72-D2D9-89E1-8964-6865E0B70433}"/>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OTHER PRIVATE RESOURCES</a:t>
            </a:r>
            <a:endParaRPr dirty="0"/>
          </a:p>
        </p:txBody>
      </p:sp>
      <p:sp>
        <p:nvSpPr>
          <p:cNvPr id="5" name="Google Shape;50;p4">
            <a:extLst>
              <a:ext uri="{FF2B5EF4-FFF2-40B4-BE49-F238E27FC236}">
                <a16:creationId xmlns:a16="http://schemas.microsoft.com/office/drawing/2014/main" id="{E438DF8D-32F7-5628-BE85-DE92BA7C284A}"/>
              </a:ext>
            </a:extLst>
          </p:cNvPr>
          <p:cNvSpPr txBox="1"/>
          <p:nvPr/>
        </p:nvSpPr>
        <p:spPr>
          <a:xfrm>
            <a:off x="68317" y="1799661"/>
            <a:ext cx="9007366" cy="4448737"/>
          </a:xfrm>
          <a:prstGeom prst="rect">
            <a:avLst/>
          </a:prstGeom>
          <a:noFill/>
          <a:ln>
            <a:noFill/>
          </a:ln>
        </p:spPr>
        <p:txBody>
          <a:bodyPr spcFirstLastPara="1" wrap="square" lIns="91425" tIns="91425" rIns="91425" bIns="91425" anchor="t" anchorCtr="0">
            <a:noAutofit/>
          </a:bodyPr>
          <a:lstStyle/>
          <a:p>
            <a:pPr algn="ctr">
              <a:buSzPts val="4000"/>
            </a:pPr>
            <a:r>
              <a:rPr lang="en-US" sz="4000" u="sng" dirty="0">
                <a:solidFill>
                  <a:srgbClr val="005A43"/>
                </a:solidFill>
                <a:latin typeface="Open Sans"/>
                <a:ea typeface="Open Sans"/>
                <a:cs typeface="Open Sans"/>
                <a:sym typeface="Open Sans"/>
              </a:rPr>
              <a:t>Other University Faculty and/or Staff Member</a:t>
            </a:r>
          </a:p>
          <a:p>
            <a:pPr algn="ctr">
              <a:buSzPts val="4000"/>
            </a:pPr>
            <a:br>
              <a:rPr lang="en-US" sz="4000" u="sng" dirty="0">
                <a:solidFill>
                  <a:srgbClr val="005A43"/>
                </a:solidFill>
                <a:latin typeface="Open Sans"/>
                <a:ea typeface="Open Sans"/>
                <a:cs typeface="Open Sans"/>
                <a:sym typeface="Open Sans"/>
              </a:rPr>
            </a:br>
            <a:r>
              <a:rPr lang="en-US" sz="4000" u="sng" dirty="0">
                <a:solidFill>
                  <a:srgbClr val="005A43"/>
                </a:solidFill>
                <a:latin typeface="Open Sans"/>
                <a:ea typeface="Open Sans"/>
                <a:cs typeface="Open Sans"/>
                <a:sym typeface="Open Sans"/>
              </a:rPr>
              <a:t>Residential Life</a:t>
            </a: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lang="en-US" sz="2000" i="1" dirty="0">
              <a:latin typeface="Open Sans"/>
              <a:ea typeface="Open Sans"/>
              <a:cs typeface="Open Sans"/>
              <a:sym typeface="Open Sans"/>
            </a:endParaRPr>
          </a:p>
        </p:txBody>
      </p:sp>
    </p:spTree>
    <p:extLst>
      <p:ext uri="{BB962C8B-B14F-4D97-AF65-F5344CB8AC3E}">
        <p14:creationId xmlns:p14="http://schemas.microsoft.com/office/powerpoint/2010/main" val="19224575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19233-561E-2E4B-D81C-E41BFF6C0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ED0D62-0C39-8898-BACD-A6337D0A1985}"/>
              </a:ext>
            </a:extLst>
          </p:cNvPr>
          <p:cNvSpPr>
            <a:spLocks noGrp="1"/>
          </p:cNvSpPr>
          <p:nvPr>
            <p:ph type="title"/>
          </p:nvPr>
        </p:nvSpPr>
        <p:spPr>
          <a:xfrm>
            <a:off x="0" y="1295738"/>
            <a:ext cx="8832313" cy="1122300"/>
          </a:xfrm>
        </p:spPr>
        <p:txBody>
          <a:bodyPr>
            <a:normAutofit fontScale="90000"/>
          </a:bodyPr>
          <a:lstStyle/>
          <a:p>
            <a:r>
              <a:rPr lang="en-US" dirty="0"/>
              <a:t>Explore other tabs on this webpage to learn about more resources!</a:t>
            </a:r>
          </a:p>
        </p:txBody>
      </p:sp>
    </p:spTree>
    <p:extLst>
      <p:ext uri="{BB962C8B-B14F-4D97-AF65-F5344CB8AC3E}">
        <p14:creationId xmlns:p14="http://schemas.microsoft.com/office/powerpoint/2010/main" val="37415010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A Conduct Advocat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hat are the different types of resources that are available UPDATED" id="{DBF54232-123E-944B-9308-4397A367AEBB}" vid="{D0FCA58B-584F-D645-830F-BFBE41412CE1}"/>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TotalTime>
  <Words>351</Words>
  <Application>Microsoft Macintosh PowerPoint</Application>
  <PresentationFormat>On-screen Show (4:3)</PresentationFormat>
  <Paragraphs>30</Paragraphs>
  <Slides>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Open Sans</vt:lpstr>
      <vt:lpstr>SA Conduct Advocates</vt:lpstr>
      <vt:lpstr>Private Resources</vt:lpstr>
      <vt:lpstr>What is a “private resource”?</vt:lpstr>
      <vt:lpstr>PRIVATE RESOURCES (cont.)</vt:lpstr>
      <vt:lpstr>PRIVATE RESOURCES (cont.)</vt:lpstr>
      <vt:lpstr>PRIVATE RESOURCES (cont.)</vt:lpstr>
      <vt:lpstr>PRIVATE RESOURCES (cont.)</vt:lpstr>
      <vt:lpstr>OTHER PRIVATE RESOURCES</vt:lpstr>
      <vt:lpstr>Explore other tabs on this webpage to learn about 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Frank H. Rizzo</cp:lastModifiedBy>
  <cp:revision>12</cp:revision>
  <dcterms:modified xsi:type="dcterms:W3CDTF">2025-01-29T16:37:22Z</dcterms:modified>
</cp:coreProperties>
</file>